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54" r:id="rId2"/>
    <p:sldMasterId id="2147483775" r:id="rId3"/>
  </p:sldMasterIdLst>
  <p:notesMasterIdLst>
    <p:notesMasterId r:id="rId59"/>
  </p:notesMasterIdLst>
  <p:sldIdLst>
    <p:sldId id="462" r:id="rId4"/>
    <p:sldId id="492" r:id="rId5"/>
    <p:sldId id="708" r:id="rId6"/>
    <p:sldId id="776" r:id="rId7"/>
    <p:sldId id="777" r:id="rId8"/>
    <p:sldId id="778" r:id="rId9"/>
    <p:sldId id="779" r:id="rId10"/>
    <p:sldId id="780" r:id="rId11"/>
    <p:sldId id="781" r:id="rId12"/>
    <p:sldId id="824" r:id="rId13"/>
    <p:sldId id="825" r:id="rId14"/>
    <p:sldId id="782" r:id="rId15"/>
    <p:sldId id="783" r:id="rId16"/>
    <p:sldId id="784" r:id="rId17"/>
    <p:sldId id="785" r:id="rId18"/>
    <p:sldId id="786" r:id="rId19"/>
    <p:sldId id="787" r:id="rId20"/>
    <p:sldId id="788" r:id="rId21"/>
    <p:sldId id="789" r:id="rId22"/>
    <p:sldId id="790" r:id="rId23"/>
    <p:sldId id="791" r:id="rId24"/>
    <p:sldId id="792" r:id="rId25"/>
    <p:sldId id="793" r:id="rId26"/>
    <p:sldId id="794" r:id="rId27"/>
    <p:sldId id="795" r:id="rId28"/>
    <p:sldId id="796" r:id="rId29"/>
    <p:sldId id="797" r:id="rId30"/>
    <p:sldId id="798" r:id="rId31"/>
    <p:sldId id="799" r:id="rId32"/>
    <p:sldId id="746" r:id="rId33"/>
    <p:sldId id="800" r:id="rId34"/>
    <p:sldId id="801" r:id="rId35"/>
    <p:sldId id="802" r:id="rId36"/>
    <p:sldId id="803" r:id="rId37"/>
    <p:sldId id="804" r:id="rId38"/>
    <p:sldId id="805" r:id="rId39"/>
    <p:sldId id="806" r:id="rId40"/>
    <p:sldId id="807" r:id="rId41"/>
    <p:sldId id="808" r:id="rId42"/>
    <p:sldId id="809" r:id="rId43"/>
    <p:sldId id="810" r:id="rId44"/>
    <p:sldId id="811" r:id="rId45"/>
    <p:sldId id="812" r:id="rId46"/>
    <p:sldId id="813" r:id="rId47"/>
    <p:sldId id="814" r:id="rId48"/>
    <p:sldId id="815" r:id="rId49"/>
    <p:sldId id="816" r:id="rId50"/>
    <p:sldId id="817" r:id="rId51"/>
    <p:sldId id="818" r:id="rId52"/>
    <p:sldId id="819" r:id="rId53"/>
    <p:sldId id="820" r:id="rId54"/>
    <p:sldId id="821" r:id="rId55"/>
    <p:sldId id="822" r:id="rId56"/>
    <p:sldId id="823" r:id="rId57"/>
    <p:sldId id="57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8276" autoAdjust="0"/>
  </p:normalViewPr>
  <p:slideViewPr>
    <p:cSldViewPr>
      <p:cViewPr varScale="1">
        <p:scale>
          <a:sx n="78" d="100"/>
          <a:sy n="78" d="100"/>
        </p:scale>
        <p:origin x="778" y="58"/>
      </p:cViewPr>
      <p:guideLst>
        <p:guide orient="horz" pos="2208"/>
        <p:guide pos="3840"/>
      </p:guideLst>
    </p:cSldViewPr>
  </p:slideViewPr>
  <p:notesTextViewPr>
    <p:cViewPr>
      <p:scale>
        <a:sx n="100" d="100"/>
        <a:sy n="100" d="100"/>
      </p:scale>
      <p:origin x="0" y="0"/>
    </p:cViewPr>
  </p:notesTextViewPr>
  <p:sorterViewPr>
    <p:cViewPr varScale="1">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EADEE-0B67-4CD7-BB44-914E98418FDE}" type="datetimeFigureOut">
              <a:rPr lang="en-IN" smtClean="0"/>
              <a:t>26-07-2025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843C3-1C1E-4758-8274-985DAAAB7D09}" type="slidenum">
              <a:rPr lang="en-IN" smtClean="0"/>
              <a:t>‹#›</a:t>
            </a:fld>
            <a:endParaRPr lang="en-IN"/>
          </a:p>
        </p:txBody>
      </p:sp>
    </p:spTree>
    <p:extLst>
      <p:ext uri="{BB962C8B-B14F-4D97-AF65-F5344CB8AC3E}">
        <p14:creationId xmlns:p14="http://schemas.microsoft.com/office/powerpoint/2010/main" val="1684310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a:p>
        </p:txBody>
      </p:sp>
      <p:sp>
        <p:nvSpPr>
          <p:cNvPr id="54275" name="Google Shape;37;p1:notes">
            <a:extLst>
              <a:ext uri="{FF2B5EF4-FFF2-40B4-BE49-F238E27FC236}">
                <a16:creationId xmlns:a16="http://schemas.microsoft.com/office/drawing/2014/main"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08681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8968E39D-891C-45A7-9F3B-2299478CF56F}" type="slidenum">
              <a:rPr lang="en-IN" sz="1400" b="0" strike="noStrike" spc="-1" smtClean="0">
                <a:latin typeface="Times New Roman"/>
              </a:rPr>
              <a:t>30</a:t>
            </a:fld>
            <a:endParaRPr lang="en-IN" sz="1400" b="0" strike="noStrike" spc="-1">
              <a:latin typeface="Times New Roman"/>
            </a:endParaRPr>
          </a:p>
        </p:txBody>
      </p:sp>
    </p:spTree>
    <p:extLst>
      <p:ext uri="{BB962C8B-B14F-4D97-AF65-F5344CB8AC3E}">
        <p14:creationId xmlns:p14="http://schemas.microsoft.com/office/powerpoint/2010/main" val="762137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eba3b860f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2" name="Google Shape;1212;g20eba3b860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807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7784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53451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24882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32976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7" name="TextBox 16"/>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200"/>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200"/>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0762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44153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75876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87716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98214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09"/>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3" y="381001"/>
            <a:ext cx="922868" cy="2193925"/>
          </a:xfrm>
          <a:prstGeom prst="rect">
            <a:avLst/>
          </a:prstGeom>
          <a:noFill/>
          <a:ln w="9525">
            <a:noFill/>
            <a:miter lim="800000"/>
            <a:headEnd/>
            <a:tailEnd/>
          </a:ln>
        </p:spPr>
      </p:pic>
      <p:sp>
        <p:nvSpPr>
          <p:cNvPr id="10" name="TextBox 9"/>
          <p:cNvSpPr txBox="1"/>
          <p:nvPr/>
        </p:nvSpPr>
        <p:spPr>
          <a:xfrm rot="5400000">
            <a:off x="-2748491" y="3808884"/>
            <a:ext cx="5867400" cy="230832"/>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6094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39710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GB"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endParaRPr lang="en-GB"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806B9ED5-FE15-42F3-930B-10DA3EF67082}" type="slidenum">
              <a:rPr lang="en-GB" altLang="en-US">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462613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2844800" cy="476250"/>
          </a:xfrm>
        </p:spPr>
        <p:txBody>
          <a:bodyPr/>
          <a:lstStyle>
            <a:lvl1pPr>
              <a:defRPr/>
            </a:lvl1pPr>
          </a:lstStyle>
          <a:p>
            <a:endParaRPr lang="en-GB" altLang="en-US">
              <a:solidFill>
                <a:prstClr val="black">
                  <a:tint val="75000"/>
                </a:prstClr>
              </a:solidFill>
            </a:endParaRPr>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endParaRPr lang="en-GB" altLang="en-US">
              <a:solidFill>
                <a:prstClr val="black">
                  <a:tint val="75000"/>
                </a:prstClr>
              </a:solidFill>
            </a:endParaRPr>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fld id="{0350E79D-DD4C-459D-9982-43B0D01A4CF3}" type="slidenum">
              <a:rPr lang="en-GB" altLang="en-US">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1560179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GB" alt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endParaRPr lang="en-GB" alt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ACCAFE9A-1B00-41A9-8570-E4D414A76A53}" type="slidenum">
              <a:rPr lang="en-GB" altLang="en-US">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2739469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4" name="TextBox 3"/>
          <p:cNvSpPr txBox="1"/>
          <p:nvPr/>
        </p:nvSpPr>
        <p:spPr>
          <a:xfrm>
            <a:off x="10871200" y="6550025"/>
            <a:ext cx="1320800" cy="261610"/>
          </a:xfrm>
          <a:prstGeom prst="rect">
            <a:avLst/>
          </a:prstGeom>
          <a:noFill/>
        </p:spPr>
        <p:txBody>
          <a:bodyPr wrap="square">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err="1">
                <a:solidFill>
                  <a:srgbClr val="101141"/>
                </a:solidFill>
                <a:latin typeface="Arial"/>
                <a:cs typeface="Arial"/>
              </a:rPr>
              <a:t>Pilani</a:t>
            </a:r>
            <a:endParaRPr lang="en-US" sz="1100" dirty="0">
              <a:solidFill>
                <a:srgbClr val="101141"/>
              </a:solidFill>
              <a:latin typeface="Arial"/>
              <a:cs typeface="Arial"/>
            </a:endParaRP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Tree>
    <p:extLst>
      <p:ext uri="{BB962C8B-B14F-4D97-AF65-F5344CB8AC3E}">
        <p14:creationId xmlns:p14="http://schemas.microsoft.com/office/powerpoint/2010/main" val="3480427648"/>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a:defRPr/>
            </a:pPr>
            <a:fld id="{C8012BF1-E2F7-4A28-A7E9-DEDBED6D313A}" type="datetime1">
              <a:rPr lang="en-US">
                <a:solidFill>
                  <a:prstClr val="black">
                    <a:tint val="75000"/>
                  </a:prstClr>
                </a:solidFill>
              </a:rPr>
              <a:pPr>
                <a:defRPr/>
              </a:pPr>
              <a:t>7/26/2025</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20544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a:defRPr/>
            </a:pPr>
            <a:fld id="{13DA625C-7372-4E2B-BF73-7A3B77124A1E}" type="datetime1">
              <a:rPr lang="en-US">
                <a:solidFill>
                  <a:prstClr val="black">
                    <a:tint val="75000"/>
                  </a:prstClr>
                </a:solidFill>
              </a:rPr>
              <a:pPr>
                <a:defRPr/>
              </a:pPr>
              <a:t>7/26/2025</a:t>
            </a:fld>
            <a:endParaRPr lang="en-US">
              <a:solidFill>
                <a:prstClr val="black">
                  <a:tint val="75000"/>
                </a:prstClr>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978581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fontAlgn="base" hangingPunct="1">
              <a:spcBef>
                <a:spcPct val="0"/>
              </a:spcBef>
              <a:spcAft>
                <a:spcPct val="0"/>
              </a:spcAft>
              <a:defRPr/>
            </a:pPr>
            <a:r>
              <a:rPr lang="en-US" sz="1100">
                <a:solidFill>
                  <a:srgbClr val="101141"/>
                </a:solidFill>
                <a:cs typeface="Arial" pitchFamily="34" charset="0"/>
              </a:rPr>
              <a:t>BITS Pilani, Hyderabad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4883457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solidFill>
                  <a:prstClr val="white"/>
                </a:solidFill>
              </a:rPr>
              <a:t>Click to edit Session title</a:t>
            </a:r>
          </a:p>
        </p:txBody>
      </p:sp>
    </p:spTree>
    <p:extLst>
      <p:ext uri="{BB962C8B-B14F-4D97-AF65-F5344CB8AC3E}">
        <p14:creationId xmlns:p14="http://schemas.microsoft.com/office/powerpoint/2010/main" val="228830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2071497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4327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8FCFD15-45C7-5D0F-0914-2A89FFBA2555}"/>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4" name="Picture 8" descr="Picture 7.png">
            <a:extLst>
              <a:ext uri="{FF2B5EF4-FFF2-40B4-BE49-F238E27FC236}">
                <a16:creationId xmlns:a16="http://schemas.microsoft.com/office/drawing/2014/main"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4487A8-CFC5-A53B-78A1-82E94FEA9730}"/>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a:extLst>
              <a:ext uri="{FF2B5EF4-FFF2-40B4-BE49-F238E27FC236}">
                <a16:creationId xmlns:a16="http://schemas.microsoft.com/office/drawing/2014/main" id="{F87091E3-5640-3ED0-685B-A74EC3B69E4D}"/>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a:extLst>
              <a:ext uri="{FF2B5EF4-FFF2-40B4-BE49-F238E27FC236}">
                <a16:creationId xmlns:a16="http://schemas.microsoft.com/office/drawing/2014/main" id="{C478C882-6981-E2E1-4C2E-2F0E727DE248}"/>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TextBox 7">
            <a:extLst>
              <a:ext uri="{FF2B5EF4-FFF2-40B4-BE49-F238E27FC236}">
                <a16:creationId xmlns:a16="http://schemas.microsoft.com/office/drawing/2014/main" id="{F930D992-5DE6-8CBF-5464-AE793FEEF7CC}"/>
              </a:ext>
            </a:extLst>
          </p:cNvPr>
          <p:cNvSpPr txBox="1"/>
          <p:nvPr userDrawn="1"/>
        </p:nvSpPr>
        <p:spPr>
          <a:xfrm>
            <a:off x="9144000" y="7620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a:extLst>
              <a:ext uri="{FF2B5EF4-FFF2-40B4-BE49-F238E27FC236}">
                <a16:creationId xmlns:a16="http://schemas.microsoft.com/office/drawing/2014/main" id="{19389F12-0C58-1376-EE5F-4A0DBF73827E}"/>
              </a:ext>
            </a:extLst>
          </p:cNvPr>
          <p:cNvSpPr txBox="1"/>
          <p:nvPr userDrawn="1"/>
        </p:nvSpPr>
        <p:spPr>
          <a:xfrm>
            <a:off x="9448800" y="11715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5369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700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56"/>
        <p:cNvGrpSpPr/>
        <p:nvPr/>
      </p:nvGrpSpPr>
      <p:grpSpPr>
        <a:xfrm>
          <a:off x="0" y="0"/>
          <a:ext cx="0" cy="0"/>
          <a:chOff x="0" y="0"/>
          <a:chExt cx="0" cy="0"/>
        </a:xfrm>
      </p:grpSpPr>
      <p:sp>
        <p:nvSpPr>
          <p:cNvPr id="57" name="Google Shape;57;p110"/>
          <p:cNvSpPr txBox="1"/>
          <p:nvPr/>
        </p:nvSpPr>
        <p:spPr>
          <a:xfrm>
            <a:off x="10871200" y="6550025"/>
            <a:ext cx="1320800" cy="261610"/>
          </a:xfrm>
          <a:prstGeom prst="rect">
            <a:avLst/>
          </a:prstGeom>
          <a:noFill/>
          <a:ln>
            <a:noFill/>
          </a:ln>
        </p:spPr>
        <p:txBody>
          <a:bodyPr spcFirstLastPara="1" wrap="square" lIns="91425" tIns="45700" rIns="91425" bIns="45700" anchor="t" anchorCtr="0">
            <a:spAutoFit/>
          </a:bodyPr>
          <a:lstStyle/>
          <a:p>
            <a:pPr algn="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a:t>
            </a:r>
            <a:endParaRPr sz="1100">
              <a:solidFill>
                <a:srgbClr val="101141"/>
              </a:solidFill>
              <a:latin typeface="Arial"/>
              <a:ea typeface="Arial"/>
              <a:cs typeface="Arial"/>
              <a:sym typeface="Arial"/>
            </a:endParaRPr>
          </a:p>
        </p:txBody>
      </p:sp>
      <p:grpSp>
        <p:nvGrpSpPr>
          <p:cNvPr id="58" name="Google Shape;58;p110"/>
          <p:cNvGrpSpPr/>
          <p:nvPr/>
        </p:nvGrpSpPr>
        <p:grpSpPr>
          <a:xfrm>
            <a:off x="2779184" y="6550026"/>
            <a:ext cx="9412816" cy="49213"/>
            <a:chOff x="2083888" y="6550671"/>
            <a:chExt cx="7060112" cy="48665"/>
          </a:xfrm>
        </p:grpSpPr>
        <p:sp>
          <p:nvSpPr>
            <p:cNvPr id="59" name="Google Shape;59;p11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60" name="Google Shape;60;p11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61" name="Google Shape;61;p11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pic>
        <p:nvPicPr>
          <p:cNvPr id="62" name="Google Shape;62;p110"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63" name="Google Shape;63;p110"/>
          <p:cNvGrpSpPr/>
          <p:nvPr/>
        </p:nvGrpSpPr>
        <p:grpSpPr>
          <a:xfrm>
            <a:off x="2844800" y="6553200"/>
            <a:ext cx="9347200" cy="46038"/>
            <a:chOff x="1905000" y="6553200"/>
            <a:chExt cx="7010400" cy="45719"/>
          </a:xfrm>
        </p:grpSpPr>
        <p:sp>
          <p:nvSpPr>
            <p:cNvPr id="64" name="Google Shape;64;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65" name="Google Shape;65;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66" name="Google Shape;66;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grpSp>
        <p:nvGrpSpPr>
          <p:cNvPr id="67" name="Google Shape;67;p110"/>
          <p:cNvGrpSpPr/>
          <p:nvPr/>
        </p:nvGrpSpPr>
        <p:grpSpPr>
          <a:xfrm>
            <a:off x="0" y="1295400"/>
            <a:ext cx="9347200" cy="46038"/>
            <a:chOff x="1905000" y="6553200"/>
            <a:chExt cx="7010400" cy="45719"/>
          </a:xfrm>
        </p:grpSpPr>
        <p:sp>
          <p:nvSpPr>
            <p:cNvPr id="68" name="Google Shape;68;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69" name="Google Shape;69;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70" name="Google Shape;70;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2076867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07910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1986531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3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solidFill>
                  <a:prstClr val="black"/>
                </a:solidFill>
              </a:rPr>
              <a:pPr algn="r"/>
              <a:t>‹#›</a:t>
            </a:fld>
            <a:endParaRPr lang="en">
              <a:solidFill>
                <a:prstClr val="black"/>
              </a:solidFill>
            </a:endParaRPr>
          </a:p>
        </p:txBody>
      </p:sp>
    </p:spTree>
    <p:extLst>
      <p:ext uri="{BB962C8B-B14F-4D97-AF65-F5344CB8AC3E}">
        <p14:creationId xmlns:p14="http://schemas.microsoft.com/office/powerpoint/2010/main" val="13839377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9811512" y="6639736"/>
            <a:ext cx="2274993" cy="182245"/>
          </a:xfrm>
          <a:prstGeom prst="rect">
            <a:avLst/>
          </a:prstGeom>
        </p:spPr>
        <p:txBody>
          <a:bodyPr lIns="0" tIns="0" rIns="0" bIns="0"/>
          <a:lstStyle>
            <a:lvl1pPr>
              <a:defRPr sz="1100" b="0" i="0">
                <a:solidFill>
                  <a:srgbClr val="0F1141"/>
                </a:solidFill>
                <a:latin typeface="Arial MT"/>
                <a:cs typeface="Arial MT"/>
              </a:defRPr>
            </a:lvl1pPr>
          </a:lstStyle>
          <a:p>
            <a:pPr marL="12700"/>
            <a:r>
              <a:rPr lang="en-IN" b="1">
                <a:latin typeface="Arial"/>
                <a:cs typeface="Arial"/>
              </a:rPr>
              <a:t>BITS</a:t>
            </a:r>
            <a:r>
              <a:rPr lang="en-IN" b="1" spc="-55">
                <a:latin typeface="Arial"/>
                <a:cs typeface="Arial"/>
              </a:rPr>
              <a:t> </a:t>
            </a:r>
            <a:r>
              <a:rPr lang="en-IN"/>
              <a:t>Pilani,</a:t>
            </a:r>
            <a:r>
              <a:rPr lang="en-IN" spc="-35"/>
              <a:t> </a:t>
            </a:r>
            <a:r>
              <a:rPr lang="en-IN"/>
              <a:t>Pilani</a:t>
            </a:r>
            <a:r>
              <a:rPr lang="en-IN" spc="-30"/>
              <a:t> </a:t>
            </a:r>
            <a:r>
              <a:rPr lang="en-IN" spc="-10"/>
              <a:t>Campus</a:t>
            </a:r>
            <a:endParaRPr lang="en-IN" spc="-10" dirty="0"/>
          </a:p>
        </p:txBody>
      </p:sp>
      <p:sp>
        <p:nvSpPr>
          <p:cNvPr id="8" name="Content Placeholder 2"/>
          <p:cNvSpPr>
            <a:spLocks noGrp="1"/>
          </p:cNvSpPr>
          <p:nvPr>
            <p:ph idx="10"/>
          </p:nvPr>
        </p:nvSpPr>
        <p:spPr>
          <a:xfrm>
            <a:off x="304800" y="1545224"/>
            <a:ext cx="11480800" cy="4525963"/>
          </a:xfrm>
          <a:prstGeom prst="rect">
            <a:avLst/>
          </a:prstGeom>
        </p:spPr>
        <p:txBody>
          <a:bodyPr>
            <a:normAutofit/>
          </a:bodyPr>
          <a:lstStyle>
            <a:lvl1pPr>
              <a:defRPr sz="2400">
                <a:latin typeface="Cambria" panose="02040503050406030204" pitchFamily="18" charset="0"/>
                <a:ea typeface="Cambria" panose="02040503050406030204" pitchFamily="18" charset="0"/>
              </a:defRPr>
            </a:lvl1pPr>
            <a:lvl2pPr>
              <a:defRPr sz="2400">
                <a:latin typeface="Cambria" panose="02040503050406030204" pitchFamily="18" charset="0"/>
                <a:ea typeface="Cambria" panose="02040503050406030204" pitchFamily="18"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p:nvPr>
        </p:nvSpPr>
        <p:spPr>
          <a:xfrm>
            <a:off x="304801" y="0"/>
            <a:ext cx="10881209" cy="1219200"/>
          </a:xfrm>
          <a:prstGeom prst="rect">
            <a:avLst/>
          </a:prstGeom>
        </p:spPr>
        <p:txBody>
          <a:bodyPr anchor="ctr"/>
          <a:lstStyle>
            <a:lvl1pPr algn="l">
              <a:defRPr sz="3600" b="0">
                <a:latin typeface="Cambria" panose="02040503050406030204" pitchFamily="18" charset="0"/>
                <a:ea typeface="Cambria" panose="02040503050406030204" pitchFamily="18" charset="0"/>
              </a:defRPr>
            </a:lvl1pPr>
          </a:lstStyle>
          <a:p>
            <a:r>
              <a:rPr lang="en-US" dirty="0"/>
              <a:t>Click to edit Master title style</a:t>
            </a:r>
            <a:endParaRPr lang="en-IN" dirty="0"/>
          </a:p>
        </p:txBody>
      </p:sp>
    </p:spTree>
    <p:extLst>
      <p:ext uri="{BB962C8B-B14F-4D97-AF65-F5344CB8AC3E}">
        <p14:creationId xmlns:p14="http://schemas.microsoft.com/office/powerpoint/2010/main" val="13126991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86_Title and Content">
    <p:spTree>
      <p:nvGrpSpPr>
        <p:cNvPr id="1" name=""/>
        <p:cNvGrpSpPr/>
        <p:nvPr/>
      </p:nvGrpSpPr>
      <p:grpSpPr>
        <a:xfrm>
          <a:off x="0" y="0"/>
          <a:ext cx="0" cy="0"/>
          <a:chOff x="0" y="0"/>
          <a:chExt cx="0" cy="0"/>
        </a:xfrm>
      </p:grpSpPr>
      <p:sp>
        <p:nvSpPr>
          <p:cNvPr id="4" name="TextBox 3"/>
          <p:cNvSpPr txBox="1"/>
          <p:nvPr/>
        </p:nvSpPr>
        <p:spPr>
          <a:xfrm>
            <a:off x="4368800" y="6596066"/>
            <a:ext cx="7823200" cy="219291"/>
          </a:xfrm>
          <a:prstGeom prst="rect">
            <a:avLst/>
          </a:prstGeom>
          <a:noFill/>
        </p:spPr>
        <p:txBody>
          <a:bodyPr>
            <a:spAutoFit/>
          </a:bodyPr>
          <a:lstStyle/>
          <a:p>
            <a:pPr algn="r" fontAlgn="base">
              <a:spcBef>
                <a:spcPct val="0"/>
              </a:spcBef>
              <a:spcAft>
                <a:spcPct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6955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42688263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609600" y="1600200"/>
            <a:ext cx="1097232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887574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endParaRPr lang="en-IN"/>
          </a:p>
        </p:txBody>
      </p:sp>
      <p:sp>
        <p:nvSpPr>
          <p:cNvPr id="3" name="Table Placeholder 2"/>
          <p:cNvSpPr>
            <a:spLocks noGrp="1"/>
          </p:cNvSpPr>
          <p:nvPr>
            <p:ph type="tbl" idx="1"/>
          </p:nvPr>
        </p:nvSpPr>
        <p:spPr>
          <a:xfrm>
            <a:off x="548218" y="1143000"/>
            <a:ext cx="11091333" cy="5181600"/>
          </a:xfrm>
        </p:spPr>
        <p:txBody>
          <a:bodyPr/>
          <a:lstStyle/>
          <a:p>
            <a:endParaRPr lang="en-IN"/>
          </a:p>
        </p:txBody>
      </p:sp>
    </p:spTree>
    <p:extLst>
      <p:ext uri="{BB962C8B-B14F-4D97-AF65-F5344CB8AC3E}">
        <p14:creationId xmlns:p14="http://schemas.microsoft.com/office/powerpoint/2010/main" val="3068409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7/26/2025</a:t>
            </a:fld>
            <a:endParaRPr lang="en-US"/>
          </a:p>
        </p:txBody>
      </p:sp>
      <p:sp>
        <p:nvSpPr>
          <p:cNvPr id="7" name="Holder 7"/>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9002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a:defRPr/>
            </a:pPr>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a:defRPr/>
            </a:pPr>
            <a:r>
              <a:rPr lang="en-US"/>
              <a:t>IS ZC464, Machine Learning</a:t>
            </a: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920653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7408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56488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8" name="TextBox 7"/>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35060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40" r:id="rId2"/>
    <p:sldLayoutId id="2147483742" r:id="rId3"/>
    <p:sldLayoutId id="2147483745" r:id="rId4"/>
    <p:sldLayoutId id="2147483746" r:id="rId5"/>
    <p:sldLayoutId id="2147483749" r:id="rId6"/>
    <p:sldLayoutId id="2147483752" r:id="rId7"/>
    <p:sldLayoutId id="2147483774"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AD9E909E-7C98-4E08-B6CF-5AC97662F8A6}" type="datetime3">
              <a:rPr lang="en-US">
                <a:solidFill>
                  <a:prstClr val="black">
                    <a:tint val="75000"/>
                  </a:prstClr>
                </a:solidFill>
              </a:rPr>
              <a:pPr fontAlgn="base">
                <a:spcBef>
                  <a:spcPct val="0"/>
                </a:spcBef>
                <a:spcAft>
                  <a:spcPct val="0"/>
                </a:spcAft>
                <a:defRPr/>
              </a:pPr>
              <a:t>26 July 2025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r>
              <a:rPr lang="en-US">
                <a:solidFill>
                  <a:prstClr val="black">
                    <a:tint val="75000"/>
                  </a:prstClr>
                </a:solidFill>
              </a:rPr>
              <a:t>IS ZC464, Machine Learning</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169584189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hf hd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4531818"/>
      </p:ext>
    </p:extLst>
  </p:cSld>
  <p:clrMap bg1="lt1" tx1="dk1" bg2="lt2" tx2="dk2" accent1="accent1" accent2="accent2" accent3="accent3" accent4="accent4" accent5="accent5" accent6="accent6" hlink="hlink" folHlink="folHlink"/>
  <p:sldLayoutIdLst>
    <p:sldLayoutId id="2147483776" r:id="rId1"/>
    <p:sldLayoutId id="2147483778" r:id="rId2"/>
    <p:sldLayoutId id="2147483779" r:id="rId3"/>
    <p:sldLayoutId id="2147483780" r:id="rId4"/>
    <p:sldLayoutId id="2147483781" r:id="rId5"/>
    <p:sldLayoutId id="2147483782" r:id="rId6"/>
    <p:sldLayoutId id="2147483784" r:id="rId7"/>
    <p:sldLayoutId id="2147483810" r:id="rId8"/>
    <p:sldLayoutId id="2147483811" r:id="rId9"/>
    <p:sldLayoutId id="2147483881" r:id="rId10"/>
    <p:sldLayoutId id="2147483992" r:id="rId11"/>
    <p:sldLayoutId id="214748399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bin"/><Relationship Id="rId1" Type="http://schemas.openxmlformats.org/officeDocument/2006/relationships/slideLayout" Target="../slideLayouts/slideLayout38.x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slideLayout" Target="../slideLayouts/slideLayout38.xml"/><Relationship Id="rId6" Type="http://schemas.openxmlformats.org/officeDocument/2006/relationships/image" Target="../media/image340.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slideLayout" Target="../slideLayouts/slideLayout38.xml"/><Relationship Id="rId6" Type="http://schemas.openxmlformats.org/officeDocument/2006/relationships/image" Target="../media/image35.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slideLayout" Target="../slideLayouts/slideLayout38.xml"/><Relationship Id="rId6" Type="http://schemas.openxmlformats.org/officeDocument/2006/relationships/image" Target="../media/image360.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id="{99520C1E-7FDD-487A-8FAD-FD1BBC4D63F1}"/>
              </a:ext>
            </a:extLst>
          </p:cNvPr>
          <p:cNvSpPr>
            <a:spLocks noGrp="1"/>
          </p:cNvSpPr>
          <p:nvPr>
            <p:ph type="ctrTitle"/>
          </p:nvPr>
        </p:nvSpPr>
        <p:spPr>
          <a:xfrm>
            <a:off x="4191000" y="2770188"/>
            <a:ext cx="7315199" cy="1344612"/>
          </a:xfrm>
        </p:spPr>
        <p:txBody>
          <a:bodyPr spcFirstLastPara="1" vert="horz" lIns="68569" tIns="34275" rIns="68569" bIns="34275" rtlCol="0" anchor="ctr">
            <a:noAutofit/>
          </a:bodyPr>
          <a:lstStyle/>
          <a:p>
            <a:pPr algn="ctr">
              <a:spcBef>
                <a:spcPct val="0"/>
              </a:spcBef>
              <a:spcAft>
                <a:spcPct val="0"/>
              </a:spcAft>
              <a:buClr>
                <a:srgbClr val="FFFFFF"/>
              </a:buClr>
            </a:pPr>
            <a:r>
              <a:rPr lang="en-US" altLang="x-none" sz="4400" dirty="0">
                <a:solidFill>
                  <a:srgbClr val="FFFFFF"/>
                </a:solidFill>
                <a:latin typeface="+mn-lt"/>
              </a:rPr>
              <a:t>Introduction to Statistical Methods(ISM)</a:t>
            </a:r>
            <a:endParaRPr lang="x-none" altLang="x-none" sz="4400" dirty="0">
              <a:solidFill>
                <a:srgbClr val="FF0000"/>
              </a:solidFill>
              <a:latin typeface="+mn-lt"/>
            </a:endParaRPr>
          </a:p>
        </p:txBody>
      </p:sp>
      <p:sp>
        <p:nvSpPr>
          <p:cNvPr id="4" name="Text Placeholder 3">
            <a:extLst>
              <a:ext uri="{FF2B5EF4-FFF2-40B4-BE49-F238E27FC236}">
                <a16:creationId xmlns:a16="http://schemas.microsoft.com/office/drawing/2014/main" id="{FE25C041-9A90-1CFE-275E-D3D0F0A75DE3}"/>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462887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pSp>
        <p:nvGrpSpPr>
          <p:cNvPr id="5" name="Group 4"/>
          <p:cNvGrpSpPr/>
          <p:nvPr/>
        </p:nvGrpSpPr>
        <p:grpSpPr>
          <a:xfrm>
            <a:off x="762000" y="990600"/>
            <a:ext cx="10668000" cy="5486400"/>
            <a:chOff x="125729" y="304800"/>
            <a:chExt cx="8887643" cy="5943600"/>
          </a:xfrm>
        </p:grpSpPr>
        <p:sp>
          <p:nvSpPr>
            <p:cNvPr id="6" name="Rectangle: Rounded Corners 4">
              <a:extLst>
                <a:ext uri="{FF2B5EF4-FFF2-40B4-BE49-F238E27FC236}">
                  <a16:creationId xmlns:a16="http://schemas.microsoft.com/office/drawing/2014/main" id="{7B72136D-2DC0-4F68-9082-89C6B662ACFA}"/>
                </a:ext>
              </a:extLst>
            </p:cNvPr>
            <p:cNvSpPr/>
            <p:nvPr/>
          </p:nvSpPr>
          <p:spPr>
            <a:xfrm>
              <a:off x="2399212" y="304800"/>
              <a:ext cx="3468188" cy="57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700" dirty="0">
                  <a:solidFill>
                    <a:schemeClr val="tx1"/>
                  </a:solidFill>
                </a:rPr>
                <a:t>Types of Variable</a:t>
              </a:r>
            </a:p>
          </p:txBody>
        </p:sp>
        <p:sp>
          <p:nvSpPr>
            <p:cNvPr id="7" name="Rectangle: Diagonal Corners Snipped 5">
              <a:extLst>
                <a:ext uri="{FF2B5EF4-FFF2-40B4-BE49-F238E27FC236}">
                  <a16:creationId xmlns:a16="http://schemas.microsoft.com/office/drawing/2014/main" id="{A166A01D-0093-4ECA-B9A9-D0AD905A1F67}"/>
                </a:ext>
              </a:extLst>
            </p:cNvPr>
            <p:cNvSpPr/>
            <p:nvPr/>
          </p:nvSpPr>
          <p:spPr>
            <a:xfrm>
              <a:off x="4882242" y="3090996"/>
              <a:ext cx="2072456" cy="1596933"/>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IN" sz="1350" b="1" dirty="0">
                  <a:solidFill>
                    <a:schemeClr val="tx1"/>
                  </a:solidFill>
                </a:rPr>
                <a:t>Discrete: </a:t>
              </a:r>
              <a:r>
                <a:rPr lang="en-US" sz="1600" b="1" dirty="0"/>
                <a:t>countable</a:t>
              </a:r>
              <a:r>
                <a:rPr lang="en-US" sz="1600" dirty="0"/>
                <a:t> and have a </a:t>
              </a:r>
              <a:r>
                <a:rPr lang="en-US" sz="1600" b="1" dirty="0"/>
                <a:t>finite number of possibilities such as </a:t>
              </a:r>
              <a:r>
                <a:rPr lang="en-US" sz="1600" dirty="0"/>
                <a:t>number of people</a:t>
              </a:r>
              <a:endParaRPr lang="en-IN" sz="1600" dirty="0">
                <a:solidFill>
                  <a:schemeClr val="tx1"/>
                </a:solidFill>
              </a:endParaRPr>
            </a:p>
          </p:txBody>
        </p:sp>
        <p:sp>
          <p:nvSpPr>
            <p:cNvPr id="8" name="Rectangle: Diagonal Corners Snipped 6">
              <a:extLst>
                <a:ext uri="{FF2B5EF4-FFF2-40B4-BE49-F238E27FC236}">
                  <a16:creationId xmlns:a16="http://schemas.microsoft.com/office/drawing/2014/main" id="{82F354C6-DBFC-4D3A-B420-1CC95D308454}"/>
                </a:ext>
              </a:extLst>
            </p:cNvPr>
            <p:cNvSpPr/>
            <p:nvPr/>
          </p:nvSpPr>
          <p:spPr>
            <a:xfrm>
              <a:off x="4882243" y="1447800"/>
              <a:ext cx="3860075" cy="99930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Quantitative(Numerical): </a:t>
              </a:r>
              <a:r>
                <a:rPr lang="en-US" dirty="0"/>
                <a:t>measured in terms of numbers such as height, weight, number of people. </a:t>
              </a:r>
              <a:endParaRPr lang="en-IN" dirty="0">
                <a:solidFill>
                  <a:schemeClr val="tx1"/>
                </a:solidFill>
              </a:endParaRPr>
            </a:p>
          </p:txBody>
        </p:sp>
        <p:sp>
          <p:nvSpPr>
            <p:cNvPr id="9" name="Rectangle 8">
              <a:extLst>
                <a:ext uri="{FF2B5EF4-FFF2-40B4-BE49-F238E27FC236}">
                  <a16:creationId xmlns:a16="http://schemas.microsoft.com/office/drawing/2014/main" id="{BB88A2AC-F338-4130-8064-9C843A02B3D2}"/>
                </a:ext>
              </a:extLst>
            </p:cNvPr>
            <p:cNvSpPr/>
            <p:nvPr/>
          </p:nvSpPr>
          <p:spPr>
            <a:xfrm>
              <a:off x="125729" y="3124200"/>
              <a:ext cx="1882686" cy="1563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Nominal:</a:t>
              </a:r>
            </a:p>
            <a:p>
              <a:pPr algn="just"/>
              <a:r>
                <a:rPr lang="en-US" sz="1600" b="1" dirty="0"/>
                <a:t>No ordering</a:t>
              </a:r>
              <a:r>
                <a:rPr lang="en-US" sz="1600" dirty="0"/>
                <a:t> is possible such as hair color, eye color, religion</a:t>
              </a:r>
              <a:r>
                <a:rPr lang="en-US" sz="1350" dirty="0"/>
                <a:t>.</a:t>
              </a:r>
              <a:endParaRPr lang="en-IN" sz="1350" dirty="0">
                <a:solidFill>
                  <a:schemeClr val="tx1"/>
                </a:solidFill>
              </a:endParaRPr>
            </a:p>
          </p:txBody>
        </p:sp>
        <p:sp>
          <p:nvSpPr>
            <p:cNvPr id="10" name="Rectangle 9">
              <a:extLst>
                <a:ext uri="{FF2B5EF4-FFF2-40B4-BE49-F238E27FC236}">
                  <a16:creationId xmlns:a16="http://schemas.microsoft.com/office/drawing/2014/main" id="{BE98C2DD-F9AF-468A-AE04-539A4A1AD905}"/>
                </a:ext>
              </a:extLst>
            </p:cNvPr>
            <p:cNvSpPr/>
            <p:nvPr/>
          </p:nvSpPr>
          <p:spPr>
            <a:xfrm>
              <a:off x="2121085" y="3124200"/>
              <a:ext cx="1891390" cy="1563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350" b="1" dirty="0">
                  <a:solidFill>
                    <a:schemeClr val="tx1"/>
                  </a:solidFill>
                </a:rPr>
                <a:t>Ordinal: </a:t>
              </a:r>
              <a:r>
                <a:rPr lang="en-US" sz="1350" b="1" dirty="0"/>
                <a:t> </a:t>
              </a:r>
            </a:p>
            <a:p>
              <a:pPr algn="just"/>
              <a:r>
                <a:rPr lang="en-US" sz="1400" b="1" dirty="0"/>
                <a:t>Ordering</a:t>
              </a:r>
              <a:r>
                <a:rPr lang="en-US" sz="1400" dirty="0"/>
                <a:t> is possible such as  health, which can take values such as poor, reasonable, good, or excellent</a:t>
              </a:r>
              <a:r>
                <a:rPr lang="en-US" sz="1350" dirty="0"/>
                <a:t>. </a:t>
              </a:r>
              <a:endParaRPr lang="en-IN" sz="1350" dirty="0">
                <a:solidFill>
                  <a:schemeClr val="tx1"/>
                </a:solidFill>
              </a:endParaRPr>
            </a:p>
          </p:txBody>
        </p:sp>
        <p:sp>
          <p:nvSpPr>
            <p:cNvPr id="11" name="Rectangle 10">
              <a:extLst>
                <a:ext uri="{FF2B5EF4-FFF2-40B4-BE49-F238E27FC236}">
                  <a16:creationId xmlns:a16="http://schemas.microsoft.com/office/drawing/2014/main" id="{25543CC7-F036-4F8C-919A-E6437EBE5750}"/>
                </a:ext>
              </a:extLst>
            </p:cNvPr>
            <p:cNvSpPr/>
            <p:nvPr/>
          </p:nvSpPr>
          <p:spPr>
            <a:xfrm>
              <a:off x="152400" y="1439092"/>
              <a:ext cx="3860075" cy="99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Qualitative (Categorical): </a:t>
              </a:r>
              <a:r>
                <a:rPr lang="en-US" dirty="0"/>
                <a:t>express a qualitative attribute such as hair color, eye color, religion.</a:t>
              </a:r>
              <a:endParaRPr lang="en-IN" dirty="0"/>
            </a:p>
          </p:txBody>
        </p:sp>
        <p:sp>
          <p:nvSpPr>
            <p:cNvPr id="12" name="Rectangle: Diagonal Corners Snipped 11">
              <a:extLst>
                <a:ext uri="{FF2B5EF4-FFF2-40B4-BE49-F238E27FC236}">
                  <a16:creationId xmlns:a16="http://schemas.microsoft.com/office/drawing/2014/main" id="{426185E9-E683-4901-BB61-036EF0EF748B}"/>
                </a:ext>
              </a:extLst>
            </p:cNvPr>
            <p:cNvSpPr/>
            <p:nvPr/>
          </p:nvSpPr>
          <p:spPr>
            <a:xfrm>
              <a:off x="7130686" y="3124200"/>
              <a:ext cx="1882686" cy="156373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IN" sz="1350" b="1" dirty="0">
                  <a:solidFill>
                    <a:schemeClr val="tx1"/>
                  </a:solidFill>
                </a:rPr>
                <a:t>Continuous:</a:t>
              </a:r>
              <a:r>
                <a:rPr lang="en-US" sz="1600" b="1" dirty="0"/>
                <a:t>not countable</a:t>
              </a:r>
              <a:r>
                <a:rPr lang="en-US" sz="1600" dirty="0"/>
                <a:t> and have an </a:t>
              </a:r>
              <a:r>
                <a:rPr lang="en-US" sz="1600" b="1" dirty="0"/>
                <a:t>infinite number of possibilities </a:t>
              </a:r>
              <a:r>
                <a:rPr lang="en-US" sz="1600" dirty="0"/>
                <a:t>such as height</a:t>
              </a:r>
              <a:endParaRPr lang="en-IN" sz="1600" dirty="0">
                <a:solidFill>
                  <a:schemeClr val="tx1"/>
                </a:solidFill>
              </a:endParaRPr>
            </a:p>
          </p:txBody>
        </p:sp>
        <p:sp>
          <p:nvSpPr>
            <p:cNvPr id="13" name="Rectangle: Diagonal Corners Snipped 12">
              <a:extLst>
                <a:ext uri="{FF2B5EF4-FFF2-40B4-BE49-F238E27FC236}">
                  <a16:creationId xmlns:a16="http://schemas.microsoft.com/office/drawing/2014/main" id="{F00B455A-0D6B-44D9-ABD4-08F3BA0B3D17}"/>
                </a:ext>
              </a:extLst>
            </p:cNvPr>
            <p:cNvSpPr/>
            <p:nvPr/>
          </p:nvSpPr>
          <p:spPr>
            <a:xfrm>
              <a:off x="1524000" y="5105400"/>
              <a:ext cx="3190745" cy="11430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b="1" dirty="0">
                  <a:solidFill>
                    <a:schemeClr val="tx1"/>
                  </a:solidFill>
                </a:rPr>
                <a:t>INTERVAL: </a:t>
              </a:r>
              <a:r>
                <a:rPr lang="en-US" sz="1600" dirty="0"/>
                <a:t>ratio of values of variable do not have any meaning and it does not have an inherently defined zero value such as temperature</a:t>
              </a:r>
              <a:endParaRPr lang="en-IN" sz="1600" dirty="0">
                <a:solidFill>
                  <a:schemeClr val="tx1"/>
                </a:solidFill>
              </a:endParaRPr>
            </a:p>
          </p:txBody>
        </p:sp>
        <p:sp>
          <p:nvSpPr>
            <p:cNvPr id="14" name="Rectangle: Diagonal Corners Snipped 13">
              <a:extLst>
                <a:ext uri="{FF2B5EF4-FFF2-40B4-BE49-F238E27FC236}">
                  <a16:creationId xmlns:a16="http://schemas.microsoft.com/office/drawing/2014/main" id="{1EC7167C-A09A-40E7-95E3-8C70F95F0995}"/>
                </a:ext>
              </a:extLst>
            </p:cNvPr>
            <p:cNvSpPr/>
            <p:nvPr/>
          </p:nvSpPr>
          <p:spPr>
            <a:xfrm>
              <a:off x="5410200" y="5116687"/>
              <a:ext cx="3086100" cy="1131713"/>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350" b="1" dirty="0">
                  <a:solidFill>
                    <a:schemeClr val="tx1"/>
                  </a:solidFill>
                </a:rPr>
                <a:t>RATIO: </a:t>
              </a:r>
              <a:r>
                <a:rPr lang="en-US" sz="1600" dirty="0"/>
                <a:t>ratio of values of variable have  meaning and it have an inherently defined zero value such as length</a:t>
              </a:r>
              <a:endParaRPr lang="en-IN" sz="1600" dirty="0"/>
            </a:p>
          </p:txBody>
        </p:sp>
        <p:cxnSp>
          <p:nvCxnSpPr>
            <p:cNvPr id="15" name="Elbow Connector 14"/>
            <p:cNvCxnSpPr/>
            <p:nvPr/>
          </p:nvCxnSpPr>
          <p:spPr>
            <a:xfrm rot="5400000">
              <a:off x="2839363" y="122728"/>
              <a:ext cx="556260" cy="205086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5388428" y="-174172"/>
              <a:ext cx="564968" cy="2678975"/>
            </a:xfrm>
            <a:prstGeom prst="bentConnector3">
              <a:avLst>
                <a:gd name="adj1" fmla="val 4509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90600" y="2447108"/>
              <a:ext cx="0" cy="677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895600" y="2447108"/>
              <a:ext cx="0" cy="6438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7" idx="3"/>
            </p:cNvCxnSpPr>
            <p:nvPr/>
          </p:nvCxnSpPr>
          <p:spPr>
            <a:xfrm flipH="1">
              <a:off x="5918470" y="2447108"/>
              <a:ext cx="8802" cy="643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924800" y="2447108"/>
              <a:ext cx="0" cy="677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2" idx="1"/>
              <a:endCxn id="13" idx="3"/>
            </p:cNvCxnSpPr>
            <p:nvPr/>
          </p:nvCxnSpPr>
          <p:spPr>
            <a:xfrm rot="5400000">
              <a:off x="5386966" y="2420337"/>
              <a:ext cx="417470" cy="495265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5400000">
              <a:off x="8015221" y="4826108"/>
              <a:ext cx="428758" cy="1524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9124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Example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731725464"/>
              </p:ext>
            </p:extLst>
          </p:nvPr>
        </p:nvGraphicFramePr>
        <p:xfrm>
          <a:off x="685800" y="1295401"/>
          <a:ext cx="10744200" cy="4438907"/>
        </p:xfrm>
        <a:graphic>
          <a:graphicData uri="http://schemas.openxmlformats.org/drawingml/2006/table">
            <a:tbl>
              <a:tblPr firstRow="1" bandRow="1">
                <a:tableStyleId>{5C22544A-7EE6-4342-B048-85BDC9FD1C3A}</a:tableStyleId>
              </a:tblPr>
              <a:tblGrid>
                <a:gridCol w="7060475">
                  <a:extLst>
                    <a:ext uri="{9D8B030D-6E8A-4147-A177-3AD203B41FA5}">
                      <a16:colId xmlns:a16="http://schemas.microsoft.com/office/drawing/2014/main" val="1346687737"/>
                    </a:ext>
                  </a:extLst>
                </a:gridCol>
                <a:gridCol w="3683725">
                  <a:extLst>
                    <a:ext uri="{9D8B030D-6E8A-4147-A177-3AD203B41FA5}">
                      <a16:colId xmlns:a16="http://schemas.microsoft.com/office/drawing/2014/main" val="4062396562"/>
                    </a:ext>
                  </a:extLst>
                </a:gridCol>
              </a:tblGrid>
              <a:tr h="550829">
                <a:tc>
                  <a:txBody>
                    <a:bodyPr/>
                    <a:lstStyle/>
                    <a:p>
                      <a:r>
                        <a:rPr lang="en-US" dirty="0"/>
                        <a:t>Question</a:t>
                      </a:r>
                    </a:p>
                  </a:txBody>
                  <a:tcPr/>
                </a:tc>
                <a:tc>
                  <a:txBody>
                    <a:bodyPr/>
                    <a:lstStyle/>
                    <a:p>
                      <a:r>
                        <a:rPr lang="en-US" dirty="0"/>
                        <a:t>Type of Variable</a:t>
                      </a:r>
                    </a:p>
                  </a:txBody>
                  <a:tcPr/>
                </a:tc>
                <a:extLst>
                  <a:ext uri="{0D108BD9-81ED-4DB2-BD59-A6C34878D82A}">
                    <a16:rowId xmlns:a16="http://schemas.microsoft.com/office/drawing/2014/main" val="3211952846"/>
                  </a:ext>
                </a:extLst>
              </a:tr>
              <a:tr h="816524">
                <a:tc>
                  <a:txBody>
                    <a:bodyPr/>
                    <a:lstStyle/>
                    <a:p>
                      <a:r>
                        <a:rPr lang="en-US" sz="2400" dirty="0"/>
                        <a:t>Types of vehicle</a:t>
                      </a:r>
                      <a:r>
                        <a:rPr lang="en-US" sz="2400" baseline="0" dirty="0"/>
                        <a:t> owned</a:t>
                      </a:r>
                    </a:p>
                    <a:p>
                      <a:r>
                        <a:rPr lang="en-US" sz="2400" baseline="0" dirty="0"/>
                        <a:t>Two wheeler, four wheeler</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Categorical : Nominal</a:t>
                      </a:r>
                    </a:p>
                  </a:txBody>
                  <a:tcPr/>
                </a:tc>
                <a:extLst>
                  <a:ext uri="{0D108BD9-81ED-4DB2-BD59-A6C34878D82A}">
                    <a16:rowId xmlns:a16="http://schemas.microsoft.com/office/drawing/2014/main" val="1188874003"/>
                  </a:ext>
                </a:extLst>
              </a:tr>
              <a:tr h="816524">
                <a:tc>
                  <a:txBody>
                    <a:bodyPr/>
                    <a:lstStyle/>
                    <a:p>
                      <a:r>
                        <a:rPr lang="en-US" sz="2400" dirty="0"/>
                        <a:t>Product satisfaction</a:t>
                      </a:r>
                    </a:p>
                    <a:p>
                      <a:r>
                        <a:rPr lang="en-US" sz="2400" dirty="0"/>
                        <a:t>Unsatisfied, neutral, fairly satisfied, satisfied</a:t>
                      </a:r>
                    </a:p>
                  </a:txBody>
                  <a:tcPr/>
                </a:tc>
                <a:tc>
                  <a:txBody>
                    <a:bodyPr/>
                    <a:lstStyle/>
                    <a:p>
                      <a:r>
                        <a:rPr lang="en-US" sz="2000" dirty="0"/>
                        <a:t>Categorical : Ordinal</a:t>
                      </a:r>
                    </a:p>
                  </a:txBody>
                  <a:tcPr/>
                </a:tc>
                <a:extLst>
                  <a:ext uri="{0D108BD9-81ED-4DB2-BD59-A6C34878D82A}">
                    <a16:rowId xmlns:a16="http://schemas.microsoft.com/office/drawing/2014/main" val="1134942301"/>
                  </a:ext>
                </a:extLst>
              </a:tr>
              <a:tr h="816524">
                <a:tc>
                  <a:txBody>
                    <a:bodyPr/>
                    <a:lstStyle/>
                    <a:p>
                      <a:r>
                        <a:rPr lang="en-US" sz="2400" dirty="0"/>
                        <a:t>To how many magazines</a:t>
                      </a:r>
                      <a:r>
                        <a:rPr lang="en-US" sz="2400" baseline="0" dirty="0"/>
                        <a:t> do you currently subscribed</a:t>
                      </a:r>
                    </a:p>
                    <a:p>
                      <a:r>
                        <a:rPr lang="en-US" sz="2400" baseline="0" dirty="0"/>
                        <a:t>Zero, One, Two, Three, Four</a:t>
                      </a:r>
                      <a:endParaRPr lang="en-US" sz="2400" dirty="0"/>
                    </a:p>
                  </a:txBody>
                  <a:tcPr/>
                </a:tc>
                <a:tc>
                  <a:txBody>
                    <a:bodyPr/>
                    <a:lstStyle/>
                    <a:p>
                      <a:r>
                        <a:rPr lang="en-US" sz="2000" dirty="0"/>
                        <a:t>Discrete</a:t>
                      </a:r>
                    </a:p>
                  </a:txBody>
                  <a:tcPr/>
                </a:tc>
                <a:extLst>
                  <a:ext uri="{0D108BD9-81ED-4DB2-BD59-A6C34878D82A}">
                    <a16:rowId xmlns:a16="http://schemas.microsoft.com/office/drawing/2014/main" val="1588076628"/>
                  </a:ext>
                </a:extLst>
              </a:tr>
              <a:tr h="473066">
                <a:tc>
                  <a:txBody>
                    <a:bodyPr/>
                    <a:lstStyle/>
                    <a:p>
                      <a:r>
                        <a:rPr lang="en-US" sz="2400" dirty="0"/>
                        <a:t>How tall are you (in inches)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Continuous: Ratio</a:t>
                      </a:r>
                    </a:p>
                  </a:txBody>
                  <a:tcPr/>
                </a:tc>
                <a:extLst>
                  <a:ext uri="{0D108BD9-81ED-4DB2-BD59-A6C34878D82A}">
                    <a16:rowId xmlns:a16="http://schemas.microsoft.com/office/drawing/2014/main" val="1383949700"/>
                  </a:ext>
                </a:extLst>
              </a:tr>
              <a:tr h="473066">
                <a:tc>
                  <a:txBody>
                    <a:bodyPr/>
                    <a:lstStyle/>
                    <a:p>
                      <a:r>
                        <a:rPr lang="en-US" sz="2400" dirty="0"/>
                        <a:t>Weight (in Kilograms)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Continuous: Ratio</a:t>
                      </a:r>
                    </a:p>
                  </a:txBody>
                  <a:tcPr/>
                </a:tc>
                <a:extLst>
                  <a:ext uri="{0D108BD9-81ED-4DB2-BD59-A6C34878D82A}">
                    <a16:rowId xmlns:a16="http://schemas.microsoft.com/office/drawing/2014/main" val="2692821943"/>
                  </a:ext>
                </a:extLst>
              </a:tr>
              <a:tr h="473066">
                <a:tc>
                  <a:txBody>
                    <a:bodyPr/>
                    <a:lstStyle/>
                    <a:p>
                      <a:r>
                        <a:rPr lang="en-US" sz="2400" dirty="0"/>
                        <a:t>Temperature (in degrees Celsius or degrees Fahrenheit)</a:t>
                      </a:r>
                    </a:p>
                  </a:txBody>
                  <a:tcPr/>
                </a:tc>
                <a:tc>
                  <a:txBody>
                    <a:bodyPr/>
                    <a:lstStyle/>
                    <a:p>
                      <a:r>
                        <a:rPr lang="en-US" sz="2000" dirty="0"/>
                        <a:t>Continuous: Interval</a:t>
                      </a:r>
                    </a:p>
                  </a:txBody>
                  <a:tcPr/>
                </a:tc>
                <a:extLst>
                  <a:ext uri="{0D108BD9-81ED-4DB2-BD59-A6C34878D82A}">
                    <a16:rowId xmlns:a16="http://schemas.microsoft.com/office/drawing/2014/main" val="2491578583"/>
                  </a:ext>
                </a:extLst>
              </a:tr>
            </a:tbl>
          </a:graphicData>
        </a:graphic>
      </p:graphicFrame>
    </p:spTree>
    <p:extLst>
      <p:ext uri="{BB962C8B-B14F-4D97-AF65-F5344CB8AC3E}">
        <p14:creationId xmlns:p14="http://schemas.microsoft.com/office/powerpoint/2010/main" val="2925633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Measures of Central Tendency</a:t>
            </a:r>
            <a:endParaRPr lang="en-IN" dirty="0"/>
          </a:p>
        </p:txBody>
      </p:sp>
      <p:sp>
        <p:nvSpPr>
          <p:cNvPr id="3" name="Text Placeholder 2"/>
          <p:cNvSpPr>
            <a:spLocks noGrp="1"/>
          </p:cNvSpPr>
          <p:nvPr>
            <p:ph type="body" sz="quarter" idx="13"/>
          </p:nvPr>
        </p:nvSpPr>
        <p:spPr>
          <a:xfrm>
            <a:off x="857739" y="1066800"/>
            <a:ext cx="10160000" cy="5181599"/>
          </a:xfrm>
        </p:spPr>
        <p:txBody>
          <a:bodyPr>
            <a:normAutofit/>
          </a:bodyPr>
          <a:lstStyle/>
          <a:p>
            <a:pPr algn="just">
              <a:spcBef>
                <a:spcPct val="5000"/>
              </a:spcBef>
              <a:buFont typeface="Wingdings" panose="05000000000000000000" pitchFamily="2" charset="2"/>
              <a:buChar char="Ø"/>
            </a:pPr>
            <a:r>
              <a:rPr lang="en-US" sz="2800" dirty="0">
                <a:latin typeface="+mn-lt"/>
              </a:rPr>
              <a:t>Measure of central tendency provides a very convenient way of describing a set of scores with a </a:t>
            </a:r>
            <a:r>
              <a:rPr lang="en-US" sz="2800" u="sng" dirty="0">
                <a:latin typeface="+mn-lt"/>
              </a:rPr>
              <a:t>single number </a:t>
            </a:r>
            <a:r>
              <a:rPr lang="en-US" sz="2800" dirty="0">
                <a:latin typeface="+mn-lt"/>
              </a:rPr>
              <a:t>that describes the </a:t>
            </a:r>
            <a:r>
              <a:rPr lang="en-US" sz="2800" b="1" dirty="0">
                <a:solidFill>
                  <a:srgbClr val="C00000"/>
                </a:solidFill>
                <a:latin typeface="+mn-lt"/>
              </a:rPr>
              <a:t>PERFORMANCE</a:t>
            </a:r>
            <a:r>
              <a:rPr lang="en-US" sz="2800" dirty="0">
                <a:latin typeface="+mn-lt"/>
              </a:rPr>
              <a:t> of the group. </a:t>
            </a:r>
          </a:p>
          <a:p>
            <a:pPr marL="342900" indent="-342900" algn="just">
              <a:spcBef>
                <a:spcPct val="5000"/>
              </a:spcBef>
            </a:pPr>
            <a:endParaRPr lang="en-US" sz="2800" b="1" dirty="0">
              <a:solidFill>
                <a:schemeClr val="hlink"/>
              </a:solidFill>
              <a:latin typeface="+mn-lt"/>
              <a:cs typeface="Calibri" pitchFamily="34" charset="0"/>
            </a:endParaRPr>
          </a:p>
          <a:p>
            <a:pPr marL="457200" lvl="1" indent="-457200" algn="just">
              <a:spcBef>
                <a:spcPct val="5000"/>
              </a:spcBef>
              <a:buFont typeface="Wingdings" panose="05000000000000000000" pitchFamily="2" charset="2"/>
              <a:buChar char="Ø"/>
            </a:pPr>
            <a:r>
              <a:rPr lang="en-US" sz="2800" dirty="0">
                <a:latin typeface="+mn-lt"/>
              </a:rPr>
              <a:t>Also defined as a single value that is used to describe the “</a:t>
            </a:r>
            <a:r>
              <a:rPr lang="en-US" sz="2800" b="1" dirty="0">
                <a:solidFill>
                  <a:srgbClr val="C00000"/>
                </a:solidFill>
                <a:latin typeface="+mn-lt"/>
              </a:rPr>
              <a:t>center</a:t>
            </a:r>
            <a:r>
              <a:rPr lang="en-US" sz="2800" dirty="0">
                <a:latin typeface="+mn-lt"/>
              </a:rPr>
              <a:t>” of the data.</a:t>
            </a:r>
          </a:p>
          <a:p>
            <a:pPr marL="342900" lvl="1" indent="-342900" algn="just">
              <a:spcBef>
                <a:spcPct val="5000"/>
              </a:spcBef>
            </a:pPr>
            <a:endParaRPr lang="en-US" sz="2800" dirty="0">
              <a:latin typeface="+mn-lt"/>
            </a:endParaRPr>
          </a:p>
          <a:p>
            <a:pPr marL="457200" lvl="1" indent="-457200" algn="just">
              <a:spcBef>
                <a:spcPct val="5000"/>
              </a:spcBef>
              <a:buFont typeface="Wingdings" panose="05000000000000000000" pitchFamily="2" charset="2"/>
              <a:buChar char="Ø"/>
            </a:pPr>
            <a:r>
              <a:rPr lang="en-US" sz="2800" dirty="0">
                <a:latin typeface="+mn-lt"/>
              </a:rPr>
              <a:t>Three </a:t>
            </a:r>
            <a:r>
              <a:rPr lang="en-US" sz="2800" dirty="0">
                <a:latin typeface="+mn-lt"/>
                <a:cs typeface="Calibri" pitchFamily="34" charset="0"/>
              </a:rPr>
              <a:t>commonly</a:t>
            </a:r>
            <a:r>
              <a:rPr lang="en-US" sz="2800" dirty="0">
                <a:latin typeface="+mn-lt"/>
              </a:rPr>
              <a:t> used measures of central tendency: </a:t>
            </a:r>
          </a:p>
          <a:p>
            <a:pPr marL="914400" lvl="2" indent="-450850" algn="just">
              <a:spcBef>
                <a:spcPct val="5000"/>
              </a:spcBef>
              <a:buFont typeface="+mj-lt"/>
              <a:buAutoNum type="arabicPeriod"/>
            </a:pPr>
            <a:r>
              <a:rPr lang="en-US" sz="2800" dirty="0">
                <a:latin typeface="+mn-lt"/>
              </a:rPr>
              <a:t>Mean </a:t>
            </a:r>
          </a:p>
          <a:p>
            <a:pPr marL="920750" lvl="2" indent="-457200" algn="just">
              <a:spcBef>
                <a:spcPct val="5000"/>
              </a:spcBef>
              <a:buFont typeface="+mj-lt"/>
              <a:buAutoNum type="arabicPeriod"/>
            </a:pPr>
            <a:r>
              <a:rPr lang="en-US" sz="2800" dirty="0">
                <a:latin typeface="+mn-lt"/>
              </a:rPr>
              <a:t>Median </a:t>
            </a:r>
          </a:p>
          <a:p>
            <a:pPr marL="920750" lvl="2" indent="-457200" algn="just">
              <a:spcBef>
                <a:spcPct val="5000"/>
              </a:spcBef>
              <a:buFont typeface="+mj-lt"/>
              <a:buAutoNum type="arabicPeriod"/>
            </a:pPr>
            <a:r>
              <a:rPr lang="en-US" sz="2800" dirty="0">
                <a:latin typeface="+mn-lt"/>
              </a:rPr>
              <a:t>Mode</a:t>
            </a:r>
            <a:endParaRPr lang="en-US" sz="2800" b="1" dirty="0">
              <a:solidFill>
                <a:schemeClr val="hlink"/>
              </a:solidFill>
              <a:latin typeface="+mn-lt"/>
              <a:cs typeface="Calibri" pitchFamily="34" charset="0"/>
            </a:endParaRPr>
          </a:p>
          <a:p>
            <a:endParaRPr lang="en-IN" dirty="0"/>
          </a:p>
        </p:txBody>
      </p:sp>
    </p:spTree>
    <p:extLst>
      <p:ext uri="{BB962C8B-B14F-4D97-AF65-F5344CB8AC3E}">
        <p14:creationId xmlns:p14="http://schemas.microsoft.com/office/powerpoint/2010/main" val="3174484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      Mean</a:t>
            </a:r>
            <a:endParaRPr lang="en-IN" dirty="0"/>
          </a:p>
        </p:txBody>
      </p:sp>
      <p:sp>
        <p:nvSpPr>
          <p:cNvPr id="3" name="Text Placeholder 2"/>
          <p:cNvSpPr>
            <a:spLocks noGrp="1"/>
          </p:cNvSpPr>
          <p:nvPr>
            <p:ph type="body" sz="quarter" idx="13"/>
          </p:nvPr>
        </p:nvSpPr>
        <p:spPr>
          <a:xfrm>
            <a:off x="857739" y="1143001"/>
            <a:ext cx="10160000" cy="4953000"/>
          </a:xfrm>
        </p:spPr>
        <p:txBody>
          <a:bodyPr>
            <a:normAutofit/>
          </a:bodyPr>
          <a:lstStyle/>
          <a:p>
            <a:pPr algn="just">
              <a:spcAft>
                <a:spcPts val="1200"/>
              </a:spcAft>
              <a:buFont typeface="Wingdings" panose="05000000000000000000" pitchFamily="2" charset="2"/>
              <a:buChar char="Ø"/>
            </a:pPr>
            <a:r>
              <a:rPr lang="en-US" sz="2400" dirty="0">
                <a:latin typeface="Calibri" pitchFamily="34" charset="0"/>
                <a:cs typeface="Calibri" pitchFamily="34" charset="0"/>
              </a:rPr>
              <a:t>Also referred as the “</a:t>
            </a:r>
            <a:r>
              <a:rPr lang="en-US" sz="2400" b="1" dirty="0">
                <a:solidFill>
                  <a:srgbClr val="C00000"/>
                </a:solidFill>
                <a:latin typeface="Calibri" pitchFamily="34" charset="0"/>
                <a:cs typeface="Calibri" pitchFamily="34" charset="0"/>
              </a:rPr>
              <a:t>arithmetic average</a:t>
            </a:r>
            <a:r>
              <a:rPr lang="en-US" sz="2400" dirty="0">
                <a:latin typeface="Calibri" pitchFamily="34" charset="0"/>
                <a:cs typeface="Calibri" pitchFamily="34" charset="0"/>
              </a:rPr>
              <a:t>” </a:t>
            </a:r>
          </a:p>
          <a:p>
            <a:pPr algn="just">
              <a:spcAft>
                <a:spcPts val="1200"/>
              </a:spcAft>
              <a:buFont typeface="Wingdings" panose="05000000000000000000" pitchFamily="2" charset="2"/>
              <a:buChar char="Ø"/>
            </a:pPr>
            <a:r>
              <a:rPr lang="en-US" sz="2400" dirty="0">
                <a:latin typeface="Calibri" pitchFamily="34" charset="0"/>
                <a:cs typeface="Calibri" pitchFamily="34" charset="0"/>
              </a:rPr>
              <a:t>The most commonly used measure of the center of data </a:t>
            </a:r>
          </a:p>
          <a:p>
            <a:pPr algn="just">
              <a:spcAft>
                <a:spcPts val="1200"/>
              </a:spcAft>
              <a:buFont typeface="Wingdings" panose="05000000000000000000" pitchFamily="2" charset="2"/>
              <a:buChar char="Ø"/>
            </a:pPr>
            <a:r>
              <a:rPr lang="en-US" sz="2400" dirty="0">
                <a:latin typeface="Calibri" pitchFamily="34" charset="0"/>
                <a:cs typeface="Calibri" pitchFamily="34" charset="0"/>
              </a:rPr>
              <a:t>Numbers that describe what is average or typical of the distribution</a:t>
            </a:r>
          </a:p>
          <a:p>
            <a:pPr algn="just">
              <a:spcAft>
                <a:spcPts val="1200"/>
              </a:spcAft>
              <a:buFont typeface="Wingdings" panose="05000000000000000000" pitchFamily="2" charset="2"/>
              <a:buChar char="Ø"/>
            </a:pPr>
            <a:r>
              <a:rPr lang="en-US" sz="2400" dirty="0">
                <a:latin typeface="Calibri" pitchFamily="34" charset="0"/>
                <a:cs typeface="Calibri" pitchFamily="34" charset="0"/>
              </a:rPr>
              <a:t>Computation of Sample Mean:  </a:t>
            </a:r>
          </a:p>
          <a:p>
            <a:pPr lvl="1" algn="just">
              <a:spcAft>
                <a:spcPts val="1200"/>
              </a:spcAft>
              <a:buFont typeface="Wingdings" panose="05000000000000000000" pitchFamily="2" charset="2"/>
              <a:buChar char="Ø"/>
            </a:pPr>
            <a:r>
              <a:rPr lang="en-US" sz="2400" dirty="0">
                <a:latin typeface="Calibri" pitchFamily="34" charset="0"/>
                <a:cs typeface="Calibri" pitchFamily="34" charset="0"/>
              </a:rPr>
              <a:t>              </a:t>
            </a:r>
          </a:p>
          <a:p>
            <a:pPr algn="just">
              <a:spcAft>
                <a:spcPts val="1200"/>
              </a:spcAft>
              <a:buFont typeface="Wingdings" panose="05000000000000000000" pitchFamily="2" charset="2"/>
              <a:buChar char="Ø"/>
            </a:pPr>
            <a:r>
              <a:rPr lang="en-US" sz="2400" dirty="0">
                <a:latin typeface="Calibri" pitchFamily="34" charset="0"/>
                <a:cs typeface="Calibri" pitchFamily="34" charset="0"/>
              </a:rPr>
              <a:t>Computation of the Mean for grouped Data </a:t>
            </a:r>
          </a:p>
          <a:p>
            <a:pPr algn="just">
              <a:spcAft>
                <a:spcPts val="1200"/>
              </a:spcAft>
              <a:buFont typeface="Wingdings" panose="05000000000000000000" pitchFamily="2" charset="2"/>
              <a:buChar char="Ø"/>
            </a:pPr>
            <a:r>
              <a:rPr lang="en-US" sz="2400" dirty="0">
                <a:latin typeface="Calibri" pitchFamily="34" charset="0"/>
                <a:cs typeface="Calibri" pitchFamily="34" charset="0"/>
              </a:rPr>
              <a:t>                                    where f Y  = a score multiplied by its frequency</a:t>
            </a:r>
          </a:p>
          <a:p>
            <a:endParaRPr lang="en-IN" dirty="0"/>
          </a:p>
        </p:txBody>
      </p: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2536960969"/>
              </p:ext>
            </p:extLst>
          </p:nvPr>
        </p:nvGraphicFramePr>
        <p:xfrm>
          <a:off x="5486400" y="2743200"/>
          <a:ext cx="1066800" cy="1219200"/>
        </p:xfrm>
        <a:graphic>
          <a:graphicData uri="http://schemas.openxmlformats.org/presentationml/2006/ole">
            <mc:AlternateContent xmlns:mc="http://schemas.openxmlformats.org/markup-compatibility/2006">
              <mc:Choice xmlns:v="urn:schemas-microsoft-com:vml" Requires="v">
                <p:oleObj name="Equation" r:id="rId2" imgW="634680" imgH="634680" progId="Equation.3">
                  <p:embed/>
                </p:oleObj>
              </mc:Choice>
              <mc:Fallback>
                <p:oleObj name="Equation" r:id="rId2" imgW="634680" imgH="634680" progId="Equation.3">
                  <p:embed/>
                  <p:pic>
                    <p:nvPicPr>
                      <p:cNvPr id="5" name="Object 4">
                        <a:hlinkClick r:id="" action="ppaction://ole?verb=0"/>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743200"/>
                        <a:ext cx="1066800" cy="1219200"/>
                      </a:xfrm>
                      <a:prstGeom prst="rect">
                        <a:avLst/>
                      </a:prstGeom>
                      <a:noFill/>
                      <a:ln>
                        <a:noFill/>
                      </a:ln>
                      <a:effectLst/>
                    </p:spPr>
                  </p:pic>
                </p:oleObj>
              </mc:Fallback>
            </mc:AlternateContent>
          </a:graphicData>
        </a:graphic>
      </p:graphicFrame>
      <p:graphicFrame>
        <p:nvGraphicFramePr>
          <p:cNvPr id="6" name="Object 5">
            <a:hlinkClick r:id="" action="ppaction://ole?verb=0"/>
          </p:cNvPr>
          <p:cNvGraphicFramePr>
            <a:graphicFrameLocks/>
          </p:cNvGraphicFramePr>
          <p:nvPr>
            <p:extLst>
              <p:ext uri="{D42A27DB-BD31-4B8C-83A1-F6EECF244321}">
                <p14:modId xmlns:p14="http://schemas.microsoft.com/office/powerpoint/2010/main" val="1223875500"/>
              </p:ext>
            </p:extLst>
          </p:nvPr>
        </p:nvGraphicFramePr>
        <p:xfrm>
          <a:off x="1828800" y="4495800"/>
          <a:ext cx="1663700" cy="790575"/>
        </p:xfrm>
        <a:graphic>
          <a:graphicData uri="http://schemas.openxmlformats.org/presentationml/2006/ole">
            <mc:AlternateContent xmlns:mc="http://schemas.openxmlformats.org/markup-compatibility/2006">
              <mc:Choice xmlns:v="urn:schemas-microsoft-com:vml" Requires="v">
                <p:oleObj name="Equation" r:id="rId4" imgW="761669" imgH="634725" progId="Equation.3">
                  <p:embed/>
                </p:oleObj>
              </mc:Choice>
              <mc:Fallback>
                <p:oleObj name="Equation" r:id="rId4" imgW="761669" imgH="634725" progId="Equation.3">
                  <p:embed/>
                  <p:pic>
                    <p:nvPicPr>
                      <p:cNvPr id="6" name="Object 5">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495800"/>
                        <a:ext cx="1663700" cy="7905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22338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Mean: Ungrouped Data</a:t>
            </a:r>
            <a:endParaRPr lang="en-IN" dirty="0"/>
          </a:p>
        </p:txBody>
      </p:sp>
      <p:sp>
        <p:nvSpPr>
          <p:cNvPr id="3" name="Text Placeholder 2"/>
          <p:cNvSpPr>
            <a:spLocks noGrp="1"/>
          </p:cNvSpPr>
          <p:nvPr>
            <p:ph type="body" sz="quarter" idx="13"/>
          </p:nvPr>
        </p:nvSpPr>
        <p:spPr/>
        <p:txBody>
          <a:bodyPr/>
          <a:lstStyle/>
          <a:p>
            <a:pPr algn="just">
              <a:buFont typeface="Wingdings" panose="05000000000000000000" pitchFamily="2" charset="2"/>
              <a:buChar char="Ø"/>
            </a:pPr>
            <a:r>
              <a:rPr lang="en-US" sz="2000" dirty="0">
                <a:latin typeface="+mn-lt"/>
              </a:rPr>
              <a:t>Suppose you define the time to get ready as the time (rounded to the nearest minute) from when you get out of bed to when you leave your home. You collect the times shown below for 10 consecutive work days:</a:t>
            </a:r>
          </a:p>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502091687"/>
              </p:ext>
            </p:extLst>
          </p:nvPr>
        </p:nvGraphicFramePr>
        <p:xfrm>
          <a:off x="1904998" y="2763520"/>
          <a:ext cx="8153398" cy="1005840"/>
        </p:xfrm>
        <a:graphic>
          <a:graphicData uri="http://schemas.openxmlformats.org/drawingml/2006/table">
            <a:tbl>
              <a:tblPr firstRow="1" bandRow="1">
                <a:tableStyleId>{5C22544A-7EE6-4342-B048-85BDC9FD1C3A}</a:tableStyleId>
              </a:tblPr>
              <a:tblGrid>
                <a:gridCol w="741218">
                  <a:extLst>
                    <a:ext uri="{9D8B030D-6E8A-4147-A177-3AD203B41FA5}">
                      <a16:colId xmlns:a16="http://schemas.microsoft.com/office/drawing/2014/main" val="2295195401"/>
                    </a:ext>
                  </a:extLst>
                </a:gridCol>
                <a:gridCol w="741218">
                  <a:extLst>
                    <a:ext uri="{9D8B030D-6E8A-4147-A177-3AD203B41FA5}">
                      <a16:colId xmlns:a16="http://schemas.microsoft.com/office/drawing/2014/main" val="2408280749"/>
                    </a:ext>
                  </a:extLst>
                </a:gridCol>
                <a:gridCol w="741218">
                  <a:extLst>
                    <a:ext uri="{9D8B030D-6E8A-4147-A177-3AD203B41FA5}">
                      <a16:colId xmlns:a16="http://schemas.microsoft.com/office/drawing/2014/main" val="3861680707"/>
                    </a:ext>
                  </a:extLst>
                </a:gridCol>
                <a:gridCol w="741218">
                  <a:extLst>
                    <a:ext uri="{9D8B030D-6E8A-4147-A177-3AD203B41FA5}">
                      <a16:colId xmlns:a16="http://schemas.microsoft.com/office/drawing/2014/main" val="2759746080"/>
                    </a:ext>
                  </a:extLst>
                </a:gridCol>
                <a:gridCol w="741218">
                  <a:extLst>
                    <a:ext uri="{9D8B030D-6E8A-4147-A177-3AD203B41FA5}">
                      <a16:colId xmlns:a16="http://schemas.microsoft.com/office/drawing/2014/main" val="3629075748"/>
                    </a:ext>
                  </a:extLst>
                </a:gridCol>
                <a:gridCol w="741218">
                  <a:extLst>
                    <a:ext uri="{9D8B030D-6E8A-4147-A177-3AD203B41FA5}">
                      <a16:colId xmlns:a16="http://schemas.microsoft.com/office/drawing/2014/main" val="3778133911"/>
                    </a:ext>
                  </a:extLst>
                </a:gridCol>
                <a:gridCol w="741218">
                  <a:extLst>
                    <a:ext uri="{9D8B030D-6E8A-4147-A177-3AD203B41FA5}">
                      <a16:colId xmlns:a16="http://schemas.microsoft.com/office/drawing/2014/main" val="2476622935"/>
                    </a:ext>
                  </a:extLst>
                </a:gridCol>
                <a:gridCol w="741218">
                  <a:extLst>
                    <a:ext uri="{9D8B030D-6E8A-4147-A177-3AD203B41FA5}">
                      <a16:colId xmlns:a16="http://schemas.microsoft.com/office/drawing/2014/main" val="54939176"/>
                    </a:ext>
                  </a:extLst>
                </a:gridCol>
                <a:gridCol w="741218">
                  <a:extLst>
                    <a:ext uri="{9D8B030D-6E8A-4147-A177-3AD203B41FA5}">
                      <a16:colId xmlns:a16="http://schemas.microsoft.com/office/drawing/2014/main" val="2218522841"/>
                    </a:ext>
                  </a:extLst>
                </a:gridCol>
                <a:gridCol w="741218">
                  <a:extLst>
                    <a:ext uri="{9D8B030D-6E8A-4147-A177-3AD203B41FA5}">
                      <a16:colId xmlns:a16="http://schemas.microsoft.com/office/drawing/2014/main" val="2161161150"/>
                    </a:ext>
                  </a:extLst>
                </a:gridCol>
                <a:gridCol w="741218">
                  <a:extLst>
                    <a:ext uri="{9D8B030D-6E8A-4147-A177-3AD203B41FA5}">
                      <a16:colId xmlns:a16="http://schemas.microsoft.com/office/drawing/2014/main" val="2624587810"/>
                    </a:ext>
                  </a:extLst>
                </a:gridCol>
              </a:tblGrid>
              <a:tr h="284480">
                <a:tc>
                  <a:txBody>
                    <a:bodyPr/>
                    <a:lstStyle/>
                    <a:p>
                      <a:r>
                        <a:rPr lang="en-US" dirty="0"/>
                        <a:t>Day</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extLst>
                  <a:ext uri="{0D108BD9-81ED-4DB2-BD59-A6C34878D82A}">
                    <a16:rowId xmlns:a16="http://schemas.microsoft.com/office/drawing/2014/main" val="2921505956"/>
                  </a:ext>
                </a:extLst>
              </a:tr>
              <a:tr h="370840">
                <a:tc>
                  <a:txBody>
                    <a:bodyPr/>
                    <a:lstStyle/>
                    <a:p>
                      <a:r>
                        <a:rPr lang="en-US" dirty="0"/>
                        <a:t>Time (min)</a:t>
                      </a:r>
                    </a:p>
                  </a:txBody>
                  <a:tcPr/>
                </a:tc>
                <a:tc>
                  <a:txBody>
                    <a:bodyPr/>
                    <a:lstStyle/>
                    <a:p>
                      <a:r>
                        <a:rPr lang="en-US" dirty="0"/>
                        <a:t>39</a:t>
                      </a:r>
                    </a:p>
                  </a:txBody>
                  <a:tcPr/>
                </a:tc>
                <a:tc>
                  <a:txBody>
                    <a:bodyPr/>
                    <a:lstStyle/>
                    <a:p>
                      <a:r>
                        <a:rPr lang="en-US" dirty="0"/>
                        <a:t>29</a:t>
                      </a:r>
                    </a:p>
                  </a:txBody>
                  <a:tcPr/>
                </a:tc>
                <a:tc>
                  <a:txBody>
                    <a:bodyPr/>
                    <a:lstStyle/>
                    <a:p>
                      <a:r>
                        <a:rPr lang="en-US" dirty="0"/>
                        <a:t>43</a:t>
                      </a:r>
                    </a:p>
                  </a:txBody>
                  <a:tcPr/>
                </a:tc>
                <a:tc>
                  <a:txBody>
                    <a:bodyPr/>
                    <a:lstStyle/>
                    <a:p>
                      <a:r>
                        <a:rPr lang="en-US" dirty="0"/>
                        <a:t>52</a:t>
                      </a:r>
                    </a:p>
                  </a:txBody>
                  <a:tcPr/>
                </a:tc>
                <a:tc>
                  <a:txBody>
                    <a:bodyPr/>
                    <a:lstStyle/>
                    <a:p>
                      <a:r>
                        <a:rPr lang="en-US" dirty="0"/>
                        <a:t>39</a:t>
                      </a:r>
                    </a:p>
                  </a:txBody>
                  <a:tcPr/>
                </a:tc>
                <a:tc>
                  <a:txBody>
                    <a:bodyPr/>
                    <a:lstStyle/>
                    <a:p>
                      <a:r>
                        <a:rPr lang="en-US" dirty="0"/>
                        <a:t>44</a:t>
                      </a:r>
                    </a:p>
                  </a:txBody>
                  <a:tcPr/>
                </a:tc>
                <a:tc>
                  <a:txBody>
                    <a:bodyPr/>
                    <a:lstStyle/>
                    <a:p>
                      <a:r>
                        <a:rPr lang="en-US" dirty="0"/>
                        <a:t>40</a:t>
                      </a:r>
                    </a:p>
                  </a:txBody>
                  <a:tcPr/>
                </a:tc>
                <a:tc>
                  <a:txBody>
                    <a:bodyPr/>
                    <a:lstStyle/>
                    <a:p>
                      <a:r>
                        <a:rPr lang="en-US" dirty="0"/>
                        <a:t>31</a:t>
                      </a:r>
                    </a:p>
                  </a:txBody>
                  <a:tcPr/>
                </a:tc>
                <a:tc>
                  <a:txBody>
                    <a:bodyPr/>
                    <a:lstStyle/>
                    <a:p>
                      <a:r>
                        <a:rPr lang="en-US" dirty="0"/>
                        <a:t>44</a:t>
                      </a:r>
                    </a:p>
                  </a:txBody>
                  <a:tcPr/>
                </a:tc>
                <a:tc>
                  <a:txBody>
                    <a:bodyPr/>
                    <a:lstStyle/>
                    <a:p>
                      <a:r>
                        <a:rPr lang="en-US" dirty="0"/>
                        <a:t>35</a:t>
                      </a:r>
                    </a:p>
                  </a:txBody>
                  <a:tcPr/>
                </a:tc>
                <a:extLst>
                  <a:ext uri="{0D108BD9-81ED-4DB2-BD59-A6C34878D82A}">
                    <a16:rowId xmlns:a16="http://schemas.microsoft.com/office/drawing/2014/main" val="2292161714"/>
                  </a:ext>
                </a:extLst>
              </a:tr>
            </a:tbl>
          </a:graphicData>
        </a:graphic>
      </p:graphicFrame>
      <p:pic>
        <p:nvPicPr>
          <p:cNvPr id="6" name="Picture 5"/>
          <p:cNvPicPr>
            <a:picLocks noChangeAspect="1"/>
          </p:cNvPicPr>
          <p:nvPr/>
        </p:nvPicPr>
        <p:blipFill>
          <a:blip r:embed="rId2"/>
          <a:stretch>
            <a:fillRect/>
          </a:stretch>
        </p:blipFill>
        <p:spPr>
          <a:xfrm>
            <a:off x="2133600" y="3886200"/>
            <a:ext cx="4133449" cy="2501825"/>
          </a:xfrm>
          <a:prstGeom prst="rect">
            <a:avLst/>
          </a:prstGeom>
        </p:spPr>
      </p:pic>
    </p:spTree>
    <p:extLst>
      <p:ext uri="{BB962C8B-B14F-4D97-AF65-F5344CB8AC3E}">
        <p14:creationId xmlns:p14="http://schemas.microsoft.com/office/powerpoint/2010/main" val="2594683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Grouped Scores</a:t>
            </a:r>
            <a:endParaRPr lang="en-IN" dirty="0"/>
          </a:p>
        </p:txBody>
      </p:sp>
      <p:sp>
        <p:nvSpPr>
          <p:cNvPr id="5" name="TextBox 4"/>
          <p:cNvSpPr txBox="1"/>
          <p:nvPr/>
        </p:nvSpPr>
        <p:spPr>
          <a:xfrm>
            <a:off x="1143000" y="1078468"/>
            <a:ext cx="4876800" cy="369332"/>
          </a:xfrm>
          <a:prstGeom prst="rect">
            <a:avLst/>
          </a:prstGeom>
          <a:noFill/>
        </p:spPr>
        <p:txBody>
          <a:bodyPr wrap="square" rtlCol="0">
            <a:spAutoFit/>
          </a:bodyPr>
          <a:lstStyle/>
          <a:p>
            <a:r>
              <a:rPr lang="en-US" b="1" dirty="0"/>
              <a:t>Data of Children watching TV in Bengaluru</a:t>
            </a:r>
          </a:p>
        </p:txBody>
      </p:sp>
      <p:pic>
        <p:nvPicPr>
          <p:cNvPr id="6" name="Picture 5"/>
          <p:cNvPicPr>
            <a:picLocks noChangeAspect="1"/>
          </p:cNvPicPr>
          <p:nvPr/>
        </p:nvPicPr>
        <p:blipFill>
          <a:blip r:embed="rId2"/>
          <a:stretch>
            <a:fillRect/>
          </a:stretch>
        </p:blipFill>
        <p:spPr>
          <a:xfrm>
            <a:off x="990600" y="1600200"/>
            <a:ext cx="4658375" cy="2476846"/>
          </a:xfrm>
          <a:prstGeom prst="rect">
            <a:avLst/>
          </a:prstGeom>
        </p:spPr>
      </p:pic>
      <p:pic>
        <p:nvPicPr>
          <p:cNvPr id="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3004" t="11453" r="21182" b="5482"/>
          <a:stretch/>
        </p:blipFill>
        <p:spPr bwMode="auto">
          <a:xfrm>
            <a:off x="6705600" y="1981200"/>
            <a:ext cx="3657601" cy="304220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10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60569"/>
            <a:ext cx="10083800" cy="764364"/>
          </a:xfrm>
        </p:spPr>
        <p:txBody>
          <a:bodyPr>
            <a:normAutofit fontScale="90000"/>
          </a:bodyPr>
          <a:lstStyle/>
          <a:p>
            <a:br>
              <a:rPr lang="en-US" dirty="0"/>
            </a:br>
            <a:r>
              <a:rPr lang="en-US" dirty="0"/>
              <a:t>Mean</a:t>
            </a:r>
            <a:endParaRPr lang="en-IN" dirty="0"/>
          </a:p>
        </p:txBody>
      </p:sp>
      <p:sp>
        <p:nvSpPr>
          <p:cNvPr id="3" name="Text Placeholder 2"/>
          <p:cNvSpPr>
            <a:spLocks noGrp="1"/>
          </p:cNvSpPr>
          <p:nvPr>
            <p:ph type="body" sz="quarter" idx="13"/>
          </p:nvPr>
        </p:nvSpPr>
        <p:spPr>
          <a:xfrm>
            <a:off x="857739" y="990600"/>
            <a:ext cx="10160000" cy="5181599"/>
          </a:xfrm>
        </p:spPr>
        <p:txBody>
          <a:bodyPr>
            <a:normAutofit fontScale="92500" lnSpcReduction="20000"/>
          </a:bodyPr>
          <a:lstStyle/>
          <a:p>
            <a:pPr>
              <a:buFont typeface="Wingdings" panose="05000000000000000000" pitchFamily="2" charset="2"/>
              <a:buChar char="Ø"/>
            </a:pPr>
            <a:r>
              <a:rPr lang="en-US" b="1" dirty="0">
                <a:latin typeface="Calibri" pitchFamily="34" charset="0"/>
                <a:cs typeface="Calibri" pitchFamily="34" charset="0"/>
              </a:rPr>
              <a:t>PROPERTIES</a:t>
            </a:r>
          </a:p>
          <a:p>
            <a:pPr algn="just">
              <a:spcAft>
                <a:spcPts val="1200"/>
              </a:spcAft>
              <a:buFont typeface="Courier New" panose="02070309020205020404" pitchFamily="49" charset="0"/>
              <a:buChar char="o"/>
            </a:pPr>
            <a:r>
              <a:rPr lang="en-US" sz="2000" dirty="0">
                <a:latin typeface="+mn-lt"/>
                <a:cs typeface="Calibri" pitchFamily="34" charset="0"/>
              </a:rPr>
              <a:t>It measures stability. Mean is the most stable among other measures of central tendency because every score contributes to the value of the mean. </a:t>
            </a:r>
          </a:p>
          <a:p>
            <a:pPr algn="just">
              <a:spcAft>
                <a:spcPts val="1200"/>
              </a:spcAft>
              <a:buFont typeface="Courier New" panose="02070309020205020404" pitchFamily="49" charset="0"/>
              <a:buChar char="o"/>
            </a:pPr>
            <a:r>
              <a:rPr lang="en-US" sz="2000" dirty="0">
                <a:latin typeface="+mn-lt"/>
                <a:cs typeface="Calibri" pitchFamily="34" charset="0"/>
              </a:rPr>
              <a:t>It may easily affected by the extreme scores. </a:t>
            </a:r>
          </a:p>
          <a:p>
            <a:pPr algn="just">
              <a:spcAft>
                <a:spcPts val="1200"/>
              </a:spcAft>
              <a:buFont typeface="Courier New" panose="02070309020205020404" pitchFamily="49" charset="0"/>
              <a:buChar char="o"/>
            </a:pPr>
            <a:r>
              <a:rPr lang="en-US" sz="2000" dirty="0">
                <a:latin typeface="+mn-lt"/>
                <a:cs typeface="Calibri" pitchFamily="34" charset="0"/>
              </a:rPr>
              <a:t>The sum of each score’s distance from the mean is zero.</a:t>
            </a:r>
          </a:p>
          <a:p>
            <a:pPr algn="just">
              <a:spcAft>
                <a:spcPts val="1200"/>
              </a:spcAft>
              <a:buFont typeface="Courier New" panose="02070309020205020404" pitchFamily="49" charset="0"/>
              <a:buChar char="o"/>
            </a:pPr>
            <a:r>
              <a:rPr lang="en-US" sz="2000" dirty="0">
                <a:latin typeface="+mn-lt"/>
                <a:cs typeface="Calibri" pitchFamily="34" charset="0"/>
              </a:rPr>
              <a:t>It can be applied to interval level of measurement</a:t>
            </a:r>
          </a:p>
          <a:p>
            <a:pPr algn="just">
              <a:spcAft>
                <a:spcPts val="1200"/>
              </a:spcAft>
              <a:buFont typeface="Courier New" panose="02070309020205020404" pitchFamily="49" charset="0"/>
              <a:buChar char="o"/>
            </a:pPr>
            <a:r>
              <a:rPr lang="en-US" sz="2000" dirty="0">
                <a:latin typeface="+mn-lt"/>
                <a:cs typeface="Calibri" pitchFamily="34" charset="0"/>
              </a:rPr>
              <a:t>It may not be an actual score in the distribution</a:t>
            </a:r>
          </a:p>
          <a:p>
            <a:pPr algn="just">
              <a:spcAft>
                <a:spcPts val="1200"/>
              </a:spcAft>
              <a:buFont typeface="Courier New" panose="02070309020205020404" pitchFamily="49" charset="0"/>
              <a:buChar char="o"/>
            </a:pPr>
            <a:r>
              <a:rPr lang="en-US" sz="2000" dirty="0">
                <a:latin typeface="+mn-lt"/>
                <a:cs typeface="Calibri" pitchFamily="34" charset="0"/>
              </a:rPr>
              <a:t>It is very easy to compute. </a:t>
            </a:r>
          </a:p>
          <a:p>
            <a:pPr algn="just">
              <a:spcAft>
                <a:spcPts val="1200"/>
              </a:spcAft>
              <a:buFont typeface="Wingdings" panose="05000000000000000000" pitchFamily="2" charset="2"/>
              <a:buChar char="Ø"/>
            </a:pPr>
            <a:r>
              <a:rPr lang="en-US" sz="2000" b="1" dirty="0">
                <a:latin typeface="+mn-lt"/>
                <a:cs typeface="Calibri" pitchFamily="34" charset="0"/>
              </a:rPr>
              <a:t>When to Use the Mean</a:t>
            </a:r>
          </a:p>
          <a:p>
            <a:pPr algn="just">
              <a:spcAft>
                <a:spcPts val="1200"/>
              </a:spcAft>
              <a:buFont typeface="Courier New" panose="02070309020205020404" pitchFamily="49" charset="0"/>
              <a:buChar char="o"/>
            </a:pPr>
            <a:r>
              <a:rPr lang="en-US" sz="2000" dirty="0">
                <a:latin typeface="+mn-lt"/>
              </a:rPr>
              <a:t>Other measures are to be computed such as standard deviation, coefficient of variation and skewness</a:t>
            </a:r>
          </a:p>
          <a:p>
            <a:pPr algn="just">
              <a:spcAft>
                <a:spcPts val="1200"/>
              </a:spcAft>
              <a:buFont typeface="Courier New" panose="02070309020205020404" pitchFamily="49" charset="0"/>
              <a:buChar char="o"/>
            </a:pPr>
            <a:r>
              <a:rPr lang="en-US" sz="2000" dirty="0">
                <a:latin typeface="+mn-lt"/>
              </a:rPr>
              <a:t>Sampling stability is desired. </a:t>
            </a:r>
          </a:p>
          <a:p>
            <a:pPr algn="just">
              <a:spcAft>
                <a:spcPts val="1200"/>
              </a:spcAft>
              <a:buFont typeface="Courier New" panose="02070309020205020404" pitchFamily="49" charset="0"/>
              <a:buChar char="o"/>
            </a:pPr>
            <a:endParaRPr lang="en-US" sz="2000" dirty="0">
              <a:latin typeface="Calibri" pitchFamily="34" charset="0"/>
              <a:cs typeface="Calibri" pitchFamily="34" charset="0"/>
            </a:endParaRPr>
          </a:p>
          <a:p>
            <a:pPr algn="just">
              <a:buFont typeface="Courier New" panose="02070309020205020404" pitchFamily="49" charset="0"/>
              <a:buChar char="o"/>
            </a:pPr>
            <a:endParaRPr lang="en-IN" sz="2000" dirty="0"/>
          </a:p>
        </p:txBody>
      </p:sp>
    </p:spTree>
    <p:extLst>
      <p:ext uri="{BB962C8B-B14F-4D97-AF65-F5344CB8AC3E}">
        <p14:creationId xmlns:p14="http://schemas.microsoft.com/office/powerpoint/2010/main" val="2243572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a:t>
            </a:r>
            <a:endParaRPr lang="en-IN" dirty="0"/>
          </a:p>
        </p:txBody>
      </p:sp>
      <p:sp>
        <p:nvSpPr>
          <p:cNvPr id="3" name="Text Placeholder 2"/>
          <p:cNvSpPr>
            <a:spLocks noGrp="1"/>
          </p:cNvSpPr>
          <p:nvPr>
            <p:ph type="body" sz="quarter" idx="13"/>
          </p:nvPr>
        </p:nvSpPr>
        <p:spPr>
          <a:xfrm>
            <a:off x="857739" y="1066801"/>
            <a:ext cx="10160000" cy="3262314"/>
          </a:xfrm>
        </p:spPr>
        <p:txBody>
          <a:bodyPr/>
          <a:lstStyle/>
          <a:p>
            <a:pPr algn="just">
              <a:spcAft>
                <a:spcPts val="600"/>
              </a:spcAft>
              <a:buFont typeface="Wingdings" panose="05000000000000000000" pitchFamily="2" charset="2"/>
              <a:buChar char="Ø"/>
            </a:pPr>
            <a:r>
              <a:rPr lang="en-US" sz="2000" dirty="0">
                <a:latin typeface="Calibri" pitchFamily="34" charset="0"/>
                <a:cs typeface="Calibri" pitchFamily="34" charset="0"/>
              </a:rPr>
              <a:t>The category or score with the largest frequency (or percentage) in the distribution.</a:t>
            </a:r>
          </a:p>
          <a:p>
            <a:pPr algn="just">
              <a:spcAft>
                <a:spcPts val="600"/>
              </a:spcAft>
              <a:buFont typeface="Wingdings" panose="05000000000000000000" pitchFamily="2" charset="2"/>
              <a:buChar char="Ø"/>
            </a:pPr>
            <a:r>
              <a:rPr lang="en-US" sz="2000" dirty="0">
                <a:latin typeface="Calibri" pitchFamily="34" charset="0"/>
                <a:cs typeface="Calibri" pitchFamily="34" charset="0"/>
              </a:rPr>
              <a:t>The mode can be calculated for variables with levels of measurement that are: nominal, ordinal, or interval-ratio.</a:t>
            </a:r>
          </a:p>
          <a:p>
            <a:endParaRPr lang="en-IN" dirty="0"/>
          </a:p>
        </p:txBody>
      </p:sp>
      <p:sp>
        <p:nvSpPr>
          <p:cNvPr id="5" name="Rectangle 3"/>
          <p:cNvSpPr>
            <a:spLocks noGrp="1" noChangeArrowheads="1"/>
          </p:cNvSpPr>
          <p:nvPr>
            <p:ph type="body" idx="4294967295"/>
          </p:nvPr>
        </p:nvSpPr>
        <p:spPr>
          <a:xfrm>
            <a:off x="857739" y="2438400"/>
            <a:ext cx="10419861" cy="2667000"/>
          </a:xfrm>
          <a:prstGeom prst="rect">
            <a:avLst/>
          </a:prstGeom>
          <a:solidFill>
            <a:schemeClr val="bg1">
              <a:lumMod val="95000"/>
            </a:schemeClr>
          </a:solidFill>
          <a:ln>
            <a:solidFill>
              <a:schemeClr val="tx1">
                <a:lumMod val="95000"/>
                <a:lumOff val="5000"/>
              </a:schemeClr>
            </a:solidFill>
          </a:ln>
          <a:effectLst/>
        </p:spPr>
        <p:txBody>
          <a:bodyPr vert="horz" lIns="90488" tIns="44450" rIns="90488" bIns="44450" rtlCol="0">
            <a:normAutofit/>
          </a:bodyPr>
          <a:lstStyle/>
          <a:p>
            <a:pPr marL="0" indent="0" algn="just" rtl="0">
              <a:buNone/>
            </a:pPr>
            <a:r>
              <a:rPr lang="en-US" sz="2400" i="1" dirty="0">
                <a:latin typeface="Calibri" pitchFamily="34" charset="0"/>
                <a:cs typeface="Calibri" pitchFamily="34" charset="0"/>
              </a:rPr>
              <a:t>Example</a:t>
            </a:r>
            <a:r>
              <a:rPr lang="en-US" sz="2400" dirty="0">
                <a:latin typeface="Calibri" pitchFamily="34" charset="0"/>
                <a:cs typeface="Calibri" pitchFamily="34" charset="0"/>
              </a:rPr>
              <a:t>: </a:t>
            </a:r>
          </a:p>
          <a:p>
            <a:pPr algn="just" rtl="0">
              <a:buFont typeface="Wingdings" panose="05000000000000000000" pitchFamily="2" charset="2"/>
              <a:buChar char="Ø"/>
            </a:pPr>
            <a:r>
              <a:rPr lang="en-US" sz="1800" dirty="0"/>
              <a:t>A systems manager in charge of a company s network keeps track of the number of server failures that occur in a day. Compute the mode for the following data, which represents the number of server failures in a day for the past two weeks:</a:t>
            </a:r>
            <a:r>
              <a:rPr lang="en-US" sz="1800" kern="1200" dirty="0">
                <a:solidFill>
                  <a:schemeClr val="tx1"/>
                </a:solidFill>
                <a:cs typeface="Calibri" pitchFamily="34" charset="0"/>
              </a:rPr>
              <a:t>.</a:t>
            </a:r>
          </a:p>
          <a:p>
            <a:pPr marL="0" indent="0" algn="l" rtl="0">
              <a:lnSpc>
                <a:spcPct val="150000"/>
              </a:lnSpc>
              <a:buNone/>
            </a:pPr>
            <a:r>
              <a:rPr lang="en-US" sz="1800" dirty="0"/>
              <a:t>1      3 	0 	3 	26	2 	7 	4	 2 	3 	3 	6 	3</a:t>
            </a:r>
          </a:p>
          <a:p>
            <a:pPr algn="just">
              <a:buFont typeface="Wingdings" panose="05000000000000000000" pitchFamily="2" charset="2"/>
              <a:buChar char="Ø"/>
            </a:pPr>
            <a:r>
              <a:rPr lang="en-US" sz="1800" dirty="0"/>
              <a:t>Because 3 appears five times, more times than any other value, the mode is 3. Thus, the systems manager can say that the most common occurrence is having three server failures in a day.</a:t>
            </a:r>
            <a:endParaRPr lang="en-US" sz="1800" dirty="0">
              <a:cs typeface="Calibri" pitchFamily="34" charset="0"/>
            </a:endParaRPr>
          </a:p>
        </p:txBody>
      </p:sp>
    </p:spTree>
    <p:extLst>
      <p:ext uri="{BB962C8B-B14F-4D97-AF65-F5344CB8AC3E}">
        <p14:creationId xmlns:p14="http://schemas.microsoft.com/office/powerpoint/2010/main" val="635685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60569"/>
            <a:ext cx="10083800" cy="764364"/>
          </a:xfrm>
        </p:spPr>
        <p:txBody>
          <a:bodyPr/>
          <a:lstStyle/>
          <a:p>
            <a:r>
              <a:rPr lang="en-US" dirty="0"/>
              <a:t>Mode</a:t>
            </a:r>
            <a:endParaRPr lang="en-IN" dirty="0"/>
          </a:p>
        </p:txBody>
      </p:sp>
      <p:sp>
        <p:nvSpPr>
          <p:cNvPr id="3" name="Text Placeholder 2"/>
          <p:cNvSpPr>
            <a:spLocks noGrp="1"/>
          </p:cNvSpPr>
          <p:nvPr>
            <p:ph type="body" sz="quarter" idx="13"/>
          </p:nvPr>
        </p:nvSpPr>
        <p:spPr>
          <a:xfrm>
            <a:off x="857739" y="990600"/>
            <a:ext cx="10160000" cy="4648199"/>
          </a:xfrm>
        </p:spPr>
        <p:txBody>
          <a:bodyPr>
            <a:normAutofit/>
          </a:bodyPr>
          <a:lstStyle/>
          <a:p>
            <a:pPr marL="0" indent="0">
              <a:buNone/>
            </a:pPr>
            <a:r>
              <a:rPr lang="en-US" sz="2400" b="1" dirty="0">
                <a:latin typeface="Calibri" pitchFamily="34" charset="0"/>
                <a:cs typeface="Calibri" pitchFamily="34" charset="0"/>
              </a:rPr>
              <a:t>Properties</a:t>
            </a:r>
          </a:p>
          <a:p>
            <a:pPr>
              <a:spcAft>
                <a:spcPts val="1200"/>
              </a:spcAft>
              <a:buFont typeface="Courier New" panose="02070309020205020404" pitchFamily="49" charset="0"/>
              <a:buChar char="o"/>
            </a:pPr>
            <a:r>
              <a:rPr lang="en-US" sz="2400" dirty="0">
                <a:latin typeface="Calibri" pitchFamily="34" charset="0"/>
                <a:cs typeface="Calibri" pitchFamily="34" charset="0"/>
              </a:rPr>
              <a:t>It can be used when the data are qualitative as well as quantitative.</a:t>
            </a:r>
          </a:p>
          <a:p>
            <a:pPr>
              <a:spcAft>
                <a:spcPts val="1200"/>
              </a:spcAft>
              <a:buFont typeface="Courier New" panose="02070309020205020404" pitchFamily="49" charset="0"/>
              <a:buChar char="o"/>
            </a:pPr>
            <a:r>
              <a:rPr lang="en-US" sz="2400" dirty="0">
                <a:latin typeface="Calibri" pitchFamily="34" charset="0"/>
                <a:cs typeface="Calibri" pitchFamily="34" charset="0"/>
              </a:rPr>
              <a:t>It may not be unique. </a:t>
            </a:r>
          </a:p>
          <a:p>
            <a:pPr>
              <a:spcAft>
                <a:spcPts val="1200"/>
              </a:spcAft>
              <a:buFont typeface="Courier New" panose="02070309020205020404" pitchFamily="49" charset="0"/>
              <a:buChar char="o"/>
            </a:pPr>
            <a:r>
              <a:rPr lang="en-US" sz="2400" dirty="0">
                <a:latin typeface="Calibri" pitchFamily="34" charset="0"/>
                <a:cs typeface="Calibri" pitchFamily="34" charset="0"/>
              </a:rPr>
              <a:t>It is not affected by extreme values.</a:t>
            </a:r>
          </a:p>
          <a:p>
            <a:pPr marL="0" indent="0">
              <a:buNone/>
            </a:pPr>
            <a:r>
              <a:rPr lang="en-US" sz="2400" b="1" dirty="0">
                <a:latin typeface="Calibri" pitchFamily="34" charset="0"/>
                <a:cs typeface="Calibri" pitchFamily="34" charset="0"/>
              </a:rPr>
              <a:t>When to Use the </a:t>
            </a:r>
            <a:r>
              <a:rPr lang="en-US" sz="2400" dirty="0">
                <a:solidFill>
                  <a:srgbClr val="FF0000"/>
                </a:solidFill>
                <a:latin typeface="Calibri" pitchFamily="34" charset="0"/>
                <a:cs typeface="Calibri" pitchFamily="34" charset="0"/>
              </a:rPr>
              <a:t> </a:t>
            </a:r>
            <a:r>
              <a:rPr lang="en-US" sz="2400" b="1" dirty="0">
                <a:latin typeface="Calibri" pitchFamily="34" charset="0"/>
                <a:cs typeface="Calibri" pitchFamily="34" charset="0"/>
              </a:rPr>
              <a:t>Mode</a:t>
            </a:r>
          </a:p>
          <a:p>
            <a:pPr marL="1033463" lvl="2" indent="-463550">
              <a:spcAft>
                <a:spcPts val="1200"/>
              </a:spcAft>
              <a:buFont typeface="Courier New" pitchFamily="49" charset="0"/>
              <a:buChar char="o"/>
            </a:pPr>
            <a:r>
              <a:rPr lang="en-US" sz="2400" dirty="0">
                <a:latin typeface="Calibri" pitchFamily="34" charset="0"/>
                <a:cs typeface="Calibri" pitchFamily="34" charset="0"/>
              </a:rPr>
              <a:t>When the data set is measured on a nominal scale</a:t>
            </a:r>
          </a:p>
          <a:p>
            <a:endParaRPr lang="en-IN" dirty="0"/>
          </a:p>
        </p:txBody>
      </p:sp>
    </p:spTree>
    <p:extLst>
      <p:ext uri="{BB962C8B-B14F-4D97-AF65-F5344CB8AC3E}">
        <p14:creationId xmlns:p14="http://schemas.microsoft.com/office/powerpoint/2010/main" val="353954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The Median</a:t>
            </a:r>
            <a:endParaRPr lang="en-IN" dirty="0"/>
          </a:p>
        </p:txBody>
      </p:sp>
      <p:sp>
        <p:nvSpPr>
          <p:cNvPr id="3" name="Text Placeholder 2"/>
          <p:cNvSpPr>
            <a:spLocks noGrp="1"/>
          </p:cNvSpPr>
          <p:nvPr>
            <p:ph type="body" sz="quarter" idx="13"/>
          </p:nvPr>
        </p:nvSpPr>
        <p:spPr>
          <a:xfrm>
            <a:off x="857738" y="1066800"/>
            <a:ext cx="10267461" cy="5029199"/>
          </a:xfrm>
        </p:spPr>
        <p:txBody>
          <a:bodyPr>
            <a:normAutofit fontScale="92500" lnSpcReduction="20000"/>
          </a:bodyPr>
          <a:lstStyle/>
          <a:p>
            <a:pPr algn="just">
              <a:lnSpc>
                <a:spcPct val="150000"/>
              </a:lnSpc>
              <a:spcBef>
                <a:spcPts val="0"/>
              </a:spcBef>
              <a:buFont typeface="Wingdings" panose="05000000000000000000" pitchFamily="2" charset="2"/>
              <a:buChar char="Ø"/>
            </a:pPr>
            <a:r>
              <a:rPr lang="en-US" sz="2400" dirty="0">
                <a:latin typeface="+mn-lt"/>
                <a:cs typeface="Calibri" pitchFamily="34" charset="0"/>
              </a:rPr>
              <a:t>The score that </a:t>
            </a:r>
            <a:r>
              <a:rPr lang="en-US" sz="2400" dirty="0">
                <a:solidFill>
                  <a:srgbClr val="C00000"/>
                </a:solidFill>
                <a:latin typeface="+mn-lt"/>
                <a:cs typeface="Calibri" pitchFamily="34" charset="0"/>
              </a:rPr>
              <a:t>divides the distribution into two equal parts</a:t>
            </a:r>
            <a:r>
              <a:rPr lang="en-US" sz="2400" dirty="0">
                <a:latin typeface="+mn-lt"/>
                <a:cs typeface="Calibri" pitchFamily="34" charset="0"/>
              </a:rPr>
              <a:t>, so that half the cases are above it and half below it.</a:t>
            </a:r>
          </a:p>
          <a:p>
            <a:pPr algn="just">
              <a:lnSpc>
                <a:spcPct val="150000"/>
              </a:lnSpc>
              <a:spcBef>
                <a:spcPts val="0"/>
              </a:spcBef>
              <a:buFont typeface="Wingdings" panose="05000000000000000000" pitchFamily="2" charset="2"/>
              <a:buChar char="Ø"/>
            </a:pPr>
            <a:r>
              <a:rPr lang="en-US" sz="2400" dirty="0">
                <a:latin typeface="+mn-lt"/>
                <a:cs typeface="Calibri" pitchFamily="34" charset="0"/>
              </a:rPr>
              <a:t>You compute the median value by following one of two rules</a:t>
            </a:r>
            <a:r>
              <a:rPr lang="en-US" sz="2400" dirty="0">
                <a:latin typeface="+mn-lt"/>
              </a:rPr>
              <a:t>:</a:t>
            </a:r>
          </a:p>
          <a:p>
            <a:pPr algn="just">
              <a:lnSpc>
                <a:spcPct val="150000"/>
              </a:lnSpc>
              <a:spcBef>
                <a:spcPts val="0"/>
              </a:spcBef>
              <a:buFont typeface="Courier New" panose="02070309020205020404" pitchFamily="49" charset="0"/>
              <a:buChar char="o"/>
            </a:pPr>
            <a:r>
              <a:rPr lang="en-US" sz="2400" b="1" i="1" dirty="0">
                <a:latin typeface="+mn-lt"/>
              </a:rPr>
              <a:t>Rule 1 </a:t>
            </a:r>
            <a:r>
              <a:rPr lang="en-US" sz="2400" dirty="0">
                <a:latin typeface="+mn-lt"/>
              </a:rPr>
              <a:t>If there are an </a:t>
            </a:r>
            <a:r>
              <a:rPr lang="en-US" sz="2400" i="1" dirty="0">
                <a:latin typeface="+mn-lt"/>
              </a:rPr>
              <a:t>odd </a:t>
            </a:r>
            <a:r>
              <a:rPr lang="en-US" sz="2400" dirty="0">
                <a:latin typeface="+mn-lt"/>
              </a:rPr>
              <a:t>number of values in the data set, the 	median is the middle-ranked value.</a:t>
            </a:r>
          </a:p>
          <a:p>
            <a:pPr algn="just">
              <a:lnSpc>
                <a:spcPct val="150000"/>
              </a:lnSpc>
              <a:spcBef>
                <a:spcPts val="0"/>
              </a:spcBef>
              <a:buFont typeface="Courier New" panose="02070309020205020404" pitchFamily="49" charset="0"/>
              <a:buChar char="o"/>
            </a:pPr>
            <a:r>
              <a:rPr lang="en-US" sz="2400" b="1" i="1" dirty="0">
                <a:latin typeface="+mn-lt"/>
              </a:rPr>
              <a:t>Rule 2 </a:t>
            </a:r>
            <a:r>
              <a:rPr lang="en-US" sz="2400" dirty="0">
                <a:latin typeface="+mn-lt"/>
              </a:rPr>
              <a:t>If there are an </a:t>
            </a:r>
            <a:r>
              <a:rPr lang="en-US" sz="2400" i="1" dirty="0">
                <a:latin typeface="+mn-lt"/>
              </a:rPr>
              <a:t>even </a:t>
            </a:r>
            <a:r>
              <a:rPr lang="en-US" sz="2400" dirty="0">
                <a:latin typeface="+mn-lt"/>
              </a:rPr>
              <a:t>number of values in the data set, then the median is the </a:t>
            </a:r>
            <a:r>
              <a:rPr lang="en-US" sz="2400" i="1" dirty="0">
                <a:latin typeface="+mn-lt"/>
              </a:rPr>
              <a:t>average </a:t>
            </a:r>
            <a:r>
              <a:rPr lang="en-US" sz="2400" dirty="0">
                <a:latin typeface="+mn-lt"/>
              </a:rPr>
              <a:t>of the two middle ranked values.</a:t>
            </a:r>
            <a:endParaRPr lang="en-US" sz="2400" dirty="0">
              <a:latin typeface="+mn-lt"/>
              <a:cs typeface="Calibri" pitchFamily="34" charset="0"/>
            </a:endParaRPr>
          </a:p>
          <a:p>
            <a:pPr algn="just">
              <a:lnSpc>
                <a:spcPct val="150000"/>
              </a:lnSpc>
              <a:spcBef>
                <a:spcPts val="0"/>
              </a:spcBef>
              <a:buFont typeface="Wingdings" panose="05000000000000000000" pitchFamily="2" charset="2"/>
              <a:buChar char="Ø"/>
            </a:pPr>
            <a:r>
              <a:rPr lang="en-US" sz="2400" dirty="0">
                <a:latin typeface="+mn-lt"/>
                <a:cs typeface="Calibri" pitchFamily="34" charset="0"/>
              </a:rPr>
              <a:t>The median is the </a:t>
            </a:r>
            <a:r>
              <a:rPr lang="en-US" sz="2400" dirty="0">
                <a:solidFill>
                  <a:srgbClr val="C00000"/>
                </a:solidFill>
                <a:latin typeface="+mn-lt"/>
                <a:cs typeface="Calibri" pitchFamily="34" charset="0"/>
              </a:rPr>
              <a:t>middle score</a:t>
            </a:r>
            <a:r>
              <a:rPr lang="en-US" sz="2400" dirty="0">
                <a:latin typeface="+mn-lt"/>
                <a:cs typeface="Calibri" pitchFamily="34" charset="0"/>
              </a:rPr>
              <a:t>, or average of middle scores in a distribution.</a:t>
            </a:r>
          </a:p>
          <a:p>
            <a:pPr marL="914400" lvl="2" indent="-396875" algn="just">
              <a:lnSpc>
                <a:spcPct val="150000"/>
              </a:lnSpc>
              <a:spcBef>
                <a:spcPts val="0"/>
              </a:spcBef>
              <a:buFont typeface="Courier New" pitchFamily="49" charset="0"/>
              <a:buChar char="o"/>
            </a:pPr>
            <a:r>
              <a:rPr lang="en-US" sz="2400" dirty="0">
                <a:latin typeface="+mn-lt"/>
                <a:cs typeface="Calibri" pitchFamily="34" charset="0"/>
              </a:rPr>
              <a:t>Fifty percent (50%) lies below the median value and 50% lies above the median value.</a:t>
            </a:r>
          </a:p>
          <a:p>
            <a:pPr marL="914400" lvl="2" indent="-396875" algn="just">
              <a:lnSpc>
                <a:spcPct val="150000"/>
              </a:lnSpc>
              <a:spcBef>
                <a:spcPts val="0"/>
              </a:spcBef>
              <a:buFont typeface="Courier New" pitchFamily="49" charset="0"/>
              <a:buChar char="o"/>
            </a:pPr>
            <a:r>
              <a:rPr lang="en-US" sz="2400" dirty="0">
                <a:latin typeface="+mn-lt"/>
                <a:cs typeface="Calibri" pitchFamily="34" charset="0"/>
              </a:rPr>
              <a:t>It is also known as the middle score or the 50th percentile.</a:t>
            </a:r>
          </a:p>
          <a:p>
            <a:endParaRPr lang="en-IN" sz="2400" dirty="0">
              <a:latin typeface="+mn-lt"/>
            </a:endParaRPr>
          </a:p>
        </p:txBody>
      </p:sp>
    </p:spTree>
    <p:extLst>
      <p:ext uri="{BB962C8B-B14F-4D97-AF65-F5344CB8AC3E}">
        <p14:creationId xmlns:p14="http://schemas.microsoft.com/office/powerpoint/2010/main" val="370451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831850" y="3505200"/>
            <a:ext cx="10515600" cy="838200"/>
          </a:xfrm>
        </p:spPr>
        <p:txBody>
          <a:bodyPr>
            <a:normAutofit fontScale="77500" lnSpcReduction="20000"/>
          </a:bodyPr>
          <a:lstStyle/>
          <a:p>
            <a:pPr algn="ctr">
              <a:lnSpc>
                <a:spcPct val="100000"/>
              </a:lnSpc>
              <a:spcBef>
                <a:spcPct val="0"/>
              </a:spcBef>
              <a:defRPr/>
            </a:pPr>
            <a:r>
              <a:rPr lang="en-US" sz="3600" b="1" dirty="0">
                <a:solidFill>
                  <a:schemeClr val="tx1"/>
                </a:solidFill>
                <a:latin typeface="Arial" charset="0"/>
                <a:cs typeface="Arial" charset="0"/>
              </a:rPr>
              <a:t>Session 1</a:t>
            </a:r>
          </a:p>
          <a:p>
            <a:pPr algn="ctr">
              <a:lnSpc>
                <a:spcPct val="100000"/>
              </a:lnSpc>
              <a:spcBef>
                <a:spcPct val="0"/>
              </a:spcBef>
              <a:defRPr/>
            </a:pPr>
            <a:r>
              <a:rPr lang="en-US" sz="3600" b="1" dirty="0">
                <a:solidFill>
                  <a:schemeClr val="tx1"/>
                </a:solidFill>
                <a:latin typeface="Arial" charset="0"/>
                <a:cs typeface="Arial" charset="0"/>
              </a:rPr>
              <a:t>(</a:t>
            </a:r>
            <a:r>
              <a:rPr lang="en-US" sz="3600" b="1" dirty="0">
                <a:solidFill>
                  <a:schemeClr val="tx1"/>
                </a:solidFill>
                <a:latin typeface="+mn-lt"/>
                <a:cs typeface="Arial" charset="0"/>
              </a:rPr>
              <a:t>27</a:t>
            </a:r>
            <a:r>
              <a:rPr lang="en-US" sz="3600" b="1" baseline="30000" dirty="0">
                <a:solidFill>
                  <a:schemeClr val="tx1"/>
                </a:solidFill>
                <a:latin typeface="+mn-lt"/>
                <a:cs typeface="Arial" charset="0"/>
              </a:rPr>
              <a:t>th </a:t>
            </a:r>
            <a:r>
              <a:rPr lang="en-US" b="1" dirty="0">
                <a:solidFill>
                  <a:schemeClr val="tx1"/>
                </a:solidFill>
                <a:latin typeface="+mn-lt"/>
                <a:cs typeface="Arial" charset="0"/>
              </a:rPr>
              <a:t> July 2025)</a:t>
            </a:r>
          </a:p>
          <a:p>
            <a:endParaRPr lang="en-IN" dirty="0"/>
          </a:p>
        </p:txBody>
      </p:sp>
      <p:sp>
        <p:nvSpPr>
          <p:cNvPr id="2" name="Rectangle 1"/>
          <p:cNvSpPr/>
          <p:nvPr/>
        </p:nvSpPr>
        <p:spPr>
          <a:xfrm>
            <a:off x="3581400" y="4334470"/>
            <a:ext cx="6858000" cy="523220"/>
          </a:xfrm>
          <a:prstGeom prst="rect">
            <a:avLst/>
          </a:prstGeom>
        </p:spPr>
        <p:txBody>
          <a:bodyPr wrap="square">
            <a:spAutoFit/>
          </a:bodyPr>
          <a:lstStyle/>
          <a:p>
            <a:pPr algn="ctr">
              <a:defRPr/>
            </a:pPr>
            <a:r>
              <a:rPr lang="en-US" sz="2800" b="1" dirty="0">
                <a:cs typeface="Times New Roman" panose="02020603050405020304" pitchFamily="18" charset="0"/>
              </a:rPr>
              <a:t>Overview of the course &amp; </a:t>
            </a:r>
            <a:r>
              <a:rPr lang="en-IN" sz="2800" b="1" dirty="0">
                <a:cs typeface="Times New Roman" panose="02020603050405020304" pitchFamily="18" charset="0"/>
              </a:rPr>
              <a:t>Basic of Statistics </a:t>
            </a:r>
          </a:p>
        </p:txBody>
      </p:sp>
      <p:sp>
        <p:nvSpPr>
          <p:cNvPr id="4" name="Text Placeholder 3"/>
          <p:cNvSpPr txBox="1">
            <a:spLocks/>
          </p:cNvSpPr>
          <p:nvPr/>
        </p:nvSpPr>
        <p:spPr>
          <a:xfrm>
            <a:off x="831849" y="533401"/>
            <a:ext cx="10694353" cy="1600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Section:</a:t>
            </a:r>
          </a:p>
          <a:p>
            <a:pPr>
              <a:buFont typeface="Wingdings" panose="05000000000000000000" pitchFamily="2" charset="2"/>
              <a:buChar char="Ø"/>
            </a:pPr>
            <a:r>
              <a:rPr lang="en-US" dirty="0"/>
              <a:t>Faculty Name &amp; Mail ID:</a:t>
            </a:r>
          </a:p>
          <a:p>
            <a:pPr>
              <a:buFont typeface="Wingdings" panose="05000000000000000000" pitchFamily="2" charset="2"/>
              <a:buChar char="Ø"/>
            </a:pPr>
            <a:r>
              <a:rPr lang="en-US" dirty="0"/>
              <a:t>LF details:</a:t>
            </a:r>
            <a:endParaRPr lang="en-IN" dirty="0"/>
          </a:p>
        </p:txBody>
      </p:sp>
    </p:spTree>
    <p:extLst>
      <p:ext uri="{BB962C8B-B14F-4D97-AF65-F5344CB8AC3E}">
        <p14:creationId xmlns:p14="http://schemas.microsoft.com/office/powerpoint/2010/main" val="3554037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2895600" cy="764364"/>
          </a:xfrm>
        </p:spPr>
        <p:txBody>
          <a:bodyPr/>
          <a:lstStyle/>
          <a:p>
            <a:r>
              <a:rPr lang="en-US" dirty="0"/>
              <a:t>The Median</a:t>
            </a:r>
            <a:endParaRPr lang="en-IN" dirty="0"/>
          </a:p>
        </p:txBody>
      </p:sp>
      <p:sp>
        <p:nvSpPr>
          <p:cNvPr id="3" name="Text Placeholder 2"/>
          <p:cNvSpPr>
            <a:spLocks noGrp="1"/>
          </p:cNvSpPr>
          <p:nvPr>
            <p:ph type="body" sz="quarter" idx="13"/>
          </p:nvPr>
        </p:nvSpPr>
        <p:spPr>
          <a:xfrm>
            <a:off x="857738" y="1066800"/>
            <a:ext cx="10496061" cy="4952999"/>
          </a:xfrm>
        </p:spPr>
        <p:txBody>
          <a:bodyPr>
            <a:normAutofit/>
          </a:bodyPr>
          <a:lstStyle/>
          <a:p>
            <a:pPr algn="just">
              <a:lnSpc>
                <a:spcPct val="150000"/>
              </a:lnSpc>
              <a:spcBef>
                <a:spcPts val="0"/>
              </a:spcBef>
              <a:buFont typeface="Wingdings" panose="05000000000000000000" pitchFamily="2" charset="2"/>
              <a:buChar char="Ø"/>
            </a:pPr>
            <a:r>
              <a:rPr lang="en-US" sz="2400" b="1" dirty="0">
                <a:latin typeface="+mn-lt"/>
              </a:rPr>
              <a:t>Example-1</a:t>
            </a:r>
            <a:r>
              <a:rPr lang="en-US" sz="2400" dirty="0">
                <a:latin typeface="+mn-lt"/>
              </a:rPr>
              <a:t>: The three-year annualized returns for the seven small-cap growth funds with low risk are ranked from the smallest to the largest:</a:t>
            </a:r>
          </a:p>
          <a:p>
            <a:pPr marL="0" indent="0" algn="just">
              <a:lnSpc>
                <a:spcPct val="150000"/>
              </a:lnSpc>
              <a:spcBef>
                <a:spcPts val="0"/>
              </a:spcBef>
              <a:buNone/>
            </a:pPr>
            <a:r>
              <a:rPr lang="en-US" sz="2400" dirty="0">
                <a:latin typeface="+mn-lt"/>
              </a:rPr>
              <a:t>       </a:t>
            </a:r>
            <a:r>
              <a:rPr lang="en-US" sz="2400" dirty="0">
                <a:solidFill>
                  <a:srgbClr val="FF0000"/>
                </a:solidFill>
                <a:latin typeface="+mn-lt"/>
              </a:rPr>
              <a:t>The Median is the 4</a:t>
            </a:r>
            <a:r>
              <a:rPr lang="en-US" sz="2400" baseline="30000" dirty="0">
                <a:solidFill>
                  <a:srgbClr val="FF0000"/>
                </a:solidFill>
                <a:latin typeface="+mn-lt"/>
              </a:rPr>
              <a:t>th</a:t>
            </a:r>
            <a:r>
              <a:rPr lang="en-US" sz="2400" dirty="0">
                <a:solidFill>
                  <a:srgbClr val="FF0000"/>
                </a:solidFill>
                <a:latin typeface="+mn-lt"/>
              </a:rPr>
              <a:t> position value i.e. 22.4.</a:t>
            </a:r>
          </a:p>
          <a:p>
            <a:pPr algn="just">
              <a:lnSpc>
                <a:spcPct val="150000"/>
              </a:lnSpc>
              <a:spcBef>
                <a:spcPts val="0"/>
              </a:spcBef>
              <a:buFont typeface="Wingdings" panose="05000000000000000000" pitchFamily="2" charset="2"/>
              <a:buChar char="Ø"/>
            </a:pPr>
            <a:r>
              <a:rPr lang="en-US" sz="2400" b="1" dirty="0">
                <a:latin typeface="+mn-lt"/>
              </a:rPr>
              <a:t>Example-2</a:t>
            </a:r>
            <a:r>
              <a:rPr lang="en-US" sz="2400" dirty="0">
                <a:latin typeface="+mn-lt"/>
              </a:rPr>
              <a:t>: Consider the time taken for reaching office from home in minutes arranged from lowest to highest</a:t>
            </a:r>
          </a:p>
          <a:p>
            <a:pPr marL="0" indent="0" algn="just">
              <a:lnSpc>
                <a:spcPct val="150000"/>
              </a:lnSpc>
              <a:spcBef>
                <a:spcPts val="0"/>
              </a:spcBef>
              <a:buNone/>
            </a:pPr>
            <a:r>
              <a:rPr lang="en-US" sz="2400" dirty="0">
                <a:latin typeface="+mn-lt"/>
              </a:rPr>
              <a:t>29	 31 	35 	39 	39 	40 	43 	44 	44 	52</a:t>
            </a:r>
          </a:p>
          <a:p>
            <a:pPr algn="just">
              <a:lnSpc>
                <a:spcPct val="150000"/>
              </a:lnSpc>
              <a:spcBef>
                <a:spcPts val="0"/>
              </a:spcBef>
              <a:buFont typeface="Wingdings" panose="05000000000000000000" pitchFamily="2" charset="2"/>
              <a:buChar char="Ø"/>
            </a:pPr>
            <a:r>
              <a:rPr lang="en-US" sz="2400" dirty="0">
                <a:latin typeface="+mn-lt"/>
              </a:rPr>
              <a:t>The number of observations are 10. Hence the median is the average of values at the 5</a:t>
            </a:r>
            <a:r>
              <a:rPr lang="en-US" sz="2400" baseline="30000" dirty="0">
                <a:latin typeface="+mn-lt"/>
              </a:rPr>
              <a:t>th</a:t>
            </a:r>
            <a:r>
              <a:rPr lang="en-US" sz="2400" dirty="0">
                <a:latin typeface="+mn-lt"/>
              </a:rPr>
              <a:t> and 6</a:t>
            </a:r>
            <a:r>
              <a:rPr lang="en-US" sz="2400" baseline="30000" dirty="0">
                <a:latin typeface="+mn-lt"/>
              </a:rPr>
              <a:t>th</a:t>
            </a:r>
            <a:r>
              <a:rPr lang="en-US" sz="2400" dirty="0">
                <a:latin typeface="+mn-lt"/>
              </a:rPr>
              <a:t> Position, i.e. average of 39 and 40 = </a:t>
            </a:r>
            <a:r>
              <a:rPr lang="en-US" sz="2400" b="1" dirty="0">
                <a:latin typeface="+mn-lt"/>
              </a:rPr>
              <a:t>39.5</a:t>
            </a:r>
          </a:p>
          <a:p>
            <a:endParaRPr lang="en-IN" dirty="0"/>
          </a:p>
        </p:txBody>
      </p:sp>
    </p:spTree>
    <p:extLst>
      <p:ext uri="{BB962C8B-B14F-4D97-AF65-F5344CB8AC3E}">
        <p14:creationId xmlns:p14="http://schemas.microsoft.com/office/powerpoint/2010/main" val="1104761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Data : Symmetrical and Asymmetrical</a:t>
            </a:r>
            <a:br>
              <a:rPr lang="en-US" dirty="0">
                <a:latin typeface="Times New Roman" panose="02020603050405020304" pitchFamily="18"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D49CCAFF-718B-4224-8AF8-7E4971733BF9}"/>
              </a:ext>
            </a:extLst>
          </p:cNvPr>
          <p:cNvPicPr>
            <a:picLocks noChangeAspect="1"/>
          </p:cNvPicPr>
          <p:nvPr/>
        </p:nvPicPr>
        <p:blipFill>
          <a:blip r:embed="rId2"/>
          <a:stretch>
            <a:fillRect/>
          </a:stretch>
        </p:blipFill>
        <p:spPr>
          <a:xfrm>
            <a:off x="1447800" y="1447800"/>
            <a:ext cx="9372600" cy="3176561"/>
          </a:xfrm>
          <a:prstGeom prst="rect">
            <a:avLst/>
          </a:prstGeom>
        </p:spPr>
      </p:pic>
      <p:sp>
        <p:nvSpPr>
          <p:cNvPr id="6" name="Rectangle 5">
            <a:extLst>
              <a:ext uri="{FF2B5EF4-FFF2-40B4-BE49-F238E27FC236}">
                <a16:creationId xmlns:a16="http://schemas.microsoft.com/office/drawing/2014/main" id="{356DCA12-BE35-BF1F-690A-6F8620BEF40F}"/>
              </a:ext>
            </a:extLst>
          </p:cNvPr>
          <p:cNvSpPr/>
          <p:nvPr/>
        </p:nvSpPr>
        <p:spPr>
          <a:xfrm>
            <a:off x="1758017" y="5181601"/>
            <a:ext cx="8871596" cy="800219"/>
          </a:xfrm>
          <a:prstGeom prst="rect">
            <a:avLst/>
          </a:prstGeom>
        </p:spPr>
        <p:txBody>
          <a:bodyPr wrap="none">
            <a:spAutoFit/>
          </a:bodyPr>
          <a:lstStyle/>
          <a:p>
            <a:pPr marL="342900" indent="-342900" algn="just">
              <a:spcAft>
                <a:spcPts val="1200"/>
              </a:spcAft>
              <a:buFont typeface="Wingdings" panose="05000000000000000000" pitchFamily="2" charset="2"/>
              <a:buChar char="Ø"/>
            </a:pPr>
            <a:r>
              <a:rPr lang="en-US" dirty="0">
                <a:cs typeface="Calibri" pitchFamily="34" charset="0"/>
              </a:rPr>
              <a:t>Central tendency Median is used for both </a:t>
            </a:r>
            <a:r>
              <a:rPr lang="en-US" dirty="0">
                <a:cs typeface="Times New Roman" panose="02020603050405020304" pitchFamily="18" charset="0"/>
              </a:rPr>
              <a:t>Symmetrical and Asymmetrical data</a:t>
            </a:r>
          </a:p>
          <a:p>
            <a:pPr marL="342900" indent="-342900" algn="just">
              <a:spcAft>
                <a:spcPts val="1200"/>
              </a:spcAft>
              <a:buFont typeface="Wingdings" panose="05000000000000000000" pitchFamily="2" charset="2"/>
              <a:buChar char="Ø"/>
            </a:pPr>
            <a:r>
              <a:rPr lang="en-US" dirty="0">
                <a:cs typeface="Calibri" pitchFamily="34" charset="0"/>
              </a:rPr>
              <a:t> While Mean or Mode or Median can be used as central tendency for Symmetrical data.</a:t>
            </a:r>
          </a:p>
        </p:txBody>
      </p:sp>
    </p:spTree>
    <p:extLst>
      <p:ext uri="{BB962C8B-B14F-4D97-AF65-F5344CB8AC3E}">
        <p14:creationId xmlns:p14="http://schemas.microsoft.com/office/powerpoint/2010/main" val="4208271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Data distribution</a:t>
            </a:r>
            <a:endParaRPr lang="en-IN" dirty="0"/>
          </a:p>
        </p:txBody>
      </p:sp>
      <p:sp>
        <p:nvSpPr>
          <p:cNvPr id="3" name="Text Placeholder 2"/>
          <p:cNvSpPr>
            <a:spLocks noGrp="1"/>
          </p:cNvSpPr>
          <p:nvPr>
            <p:ph type="body" sz="quarter" idx="13"/>
          </p:nvPr>
        </p:nvSpPr>
        <p:spPr>
          <a:xfrm>
            <a:off x="857739" y="990600"/>
            <a:ext cx="5085861" cy="5410199"/>
          </a:xfrm>
        </p:spPr>
        <p:txBody>
          <a:bodyPr>
            <a:normAutofit/>
          </a:bodyPr>
          <a:lstStyle/>
          <a:p>
            <a:pPr marL="342900" indent="-342900">
              <a:spcAft>
                <a:spcPts val="1200"/>
              </a:spcAft>
              <a:buFont typeface="Wingdings" panose="05000000000000000000" pitchFamily="2" charset="2"/>
              <a:buChar char="Ø"/>
            </a:pPr>
            <a:r>
              <a:rPr lang="en-US" sz="2400" dirty="0">
                <a:solidFill>
                  <a:srgbClr val="002060"/>
                </a:solidFill>
                <a:latin typeface="+mn-lt"/>
                <a:cs typeface="Calibri" pitchFamily="34" charset="0"/>
              </a:rPr>
              <a:t>Skewed</a:t>
            </a:r>
          </a:p>
          <a:p>
            <a:pPr>
              <a:spcAft>
                <a:spcPts val="1200"/>
              </a:spcAft>
              <a:buFont typeface="Courier New" panose="02070309020205020404" pitchFamily="49" charset="0"/>
              <a:buChar char="o"/>
            </a:pPr>
            <a:r>
              <a:rPr lang="en-US" sz="2000" dirty="0">
                <a:latin typeface="+mn-lt"/>
                <a:cs typeface="Calibri" pitchFamily="34" charset="0"/>
              </a:rPr>
              <a:t>Negatively (Left):mean &lt; median</a:t>
            </a:r>
          </a:p>
          <a:p>
            <a:pPr lvl="1"/>
            <a:r>
              <a:rPr lang="en-US" sz="1800" dirty="0">
                <a:latin typeface="+mn-lt"/>
              </a:rPr>
              <a:t>Distributions with a left skew have long left 	tails; </a:t>
            </a:r>
          </a:p>
          <a:p>
            <a:pPr marL="457200" lvl="5" indent="-457200">
              <a:buFont typeface="Courier New" panose="02070309020205020404" pitchFamily="49" charset="0"/>
              <a:buChar char="o"/>
            </a:pPr>
            <a:r>
              <a:rPr lang="en-US" sz="2000" dirty="0">
                <a:cs typeface="Calibri" pitchFamily="34" charset="0"/>
              </a:rPr>
              <a:t>Positively (Right)  :  mean &gt; median</a:t>
            </a:r>
          </a:p>
          <a:p>
            <a:pPr marL="622300" lvl="4" algn="just">
              <a:spcAft>
                <a:spcPts val="1200"/>
              </a:spcAft>
            </a:pPr>
            <a:r>
              <a:rPr lang="en-US" sz="1800" dirty="0">
                <a:latin typeface="+mn-lt"/>
              </a:rPr>
              <a:t>Distributions with a right skew have long 	right tails.</a:t>
            </a:r>
            <a:endParaRPr lang="en-US" sz="1800" dirty="0">
              <a:latin typeface="+mn-lt"/>
              <a:cs typeface="Calibri" pitchFamily="34" charset="0"/>
            </a:endParaRPr>
          </a:p>
          <a:p>
            <a:pPr marL="342900" indent="-342900" algn="just">
              <a:spcAft>
                <a:spcPts val="1200"/>
              </a:spcAft>
              <a:buFont typeface="Wingdings" panose="05000000000000000000" pitchFamily="2" charset="2"/>
              <a:buChar char="Ø"/>
            </a:pPr>
            <a:r>
              <a:rPr lang="en-US" sz="2000" dirty="0">
                <a:solidFill>
                  <a:srgbClr val="002060"/>
                </a:solidFill>
                <a:latin typeface="+mn-lt"/>
                <a:cs typeface="Calibri" pitchFamily="34" charset="0"/>
              </a:rPr>
              <a:t>Bimodal </a:t>
            </a:r>
            <a:r>
              <a:rPr lang="en-US" sz="2000" dirty="0">
                <a:latin typeface="+mn-lt"/>
                <a:cs typeface="Calibri" pitchFamily="34" charset="0"/>
              </a:rPr>
              <a:t> :  has two distinct modes</a:t>
            </a:r>
          </a:p>
          <a:p>
            <a:pPr marL="342900" indent="-342900" algn="just">
              <a:spcAft>
                <a:spcPts val="1200"/>
              </a:spcAft>
              <a:buFont typeface="Wingdings" panose="05000000000000000000" pitchFamily="2" charset="2"/>
              <a:buChar char="Ø"/>
            </a:pPr>
            <a:r>
              <a:rPr lang="en-US" sz="2000" dirty="0">
                <a:solidFill>
                  <a:srgbClr val="002060"/>
                </a:solidFill>
                <a:latin typeface="+mn-lt"/>
                <a:cs typeface="Calibri" pitchFamily="34" charset="0"/>
              </a:rPr>
              <a:t>Multi-modal : </a:t>
            </a:r>
            <a:r>
              <a:rPr lang="en-US" sz="2000" dirty="0">
                <a:latin typeface="+mn-lt"/>
                <a:cs typeface="Calibri" pitchFamily="34" charset="0"/>
              </a:rPr>
              <a:t>has</a:t>
            </a:r>
            <a:r>
              <a:rPr lang="en-US" sz="2000" dirty="0">
                <a:solidFill>
                  <a:srgbClr val="002060"/>
                </a:solidFill>
                <a:latin typeface="+mn-lt"/>
                <a:cs typeface="Calibri" pitchFamily="34" charset="0"/>
              </a:rPr>
              <a:t> </a:t>
            </a:r>
            <a:r>
              <a:rPr lang="en-US" sz="2000" dirty="0">
                <a:latin typeface="+mn-lt"/>
                <a:cs typeface="Calibri" pitchFamily="34" charset="0"/>
              </a:rPr>
              <a:t>more than 2 distinct modes</a:t>
            </a:r>
          </a:p>
          <a:p>
            <a:endParaRPr lang="en-IN" dirty="0"/>
          </a:p>
        </p:txBody>
      </p:sp>
      <p:pic>
        <p:nvPicPr>
          <p:cNvPr id="5" name="Picture 4">
            <a:extLst>
              <a:ext uri="{FF2B5EF4-FFF2-40B4-BE49-F238E27FC236}">
                <a16:creationId xmlns:a16="http://schemas.microsoft.com/office/drawing/2014/main" id="{4EAAAED4-A71C-40B7-9061-915FC42171D8}"/>
              </a:ext>
            </a:extLst>
          </p:cNvPr>
          <p:cNvPicPr>
            <a:picLocks noChangeAspect="1"/>
          </p:cNvPicPr>
          <p:nvPr/>
        </p:nvPicPr>
        <p:blipFill>
          <a:blip r:embed="rId2"/>
          <a:stretch>
            <a:fillRect/>
          </a:stretch>
        </p:blipFill>
        <p:spPr>
          <a:xfrm>
            <a:off x="6553200" y="1981200"/>
            <a:ext cx="5486400" cy="3733800"/>
          </a:xfrm>
          <a:prstGeom prst="rect">
            <a:avLst/>
          </a:prstGeom>
        </p:spPr>
      </p:pic>
      <p:sp>
        <p:nvSpPr>
          <p:cNvPr id="6" name="TextBox 5">
            <a:extLst>
              <a:ext uri="{FF2B5EF4-FFF2-40B4-BE49-F238E27FC236}">
                <a16:creationId xmlns:a16="http://schemas.microsoft.com/office/drawing/2014/main" id="{0385DF41-68DE-AAE4-2D41-01EC7D1E92BF}"/>
              </a:ext>
            </a:extLst>
          </p:cNvPr>
          <p:cNvSpPr txBox="1"/>
          <p:nvPr/>
        </p:nvSpPr>
        <p:spPr>
          <a:xfrm>
            <a:off x="990600" y="5629870"/>
            <a:ext cx="10515600" cy="923330"/>
          </a:xfrm>
          <a:prstGeom prst="rect">
            <a:avLst/>
          </a:prstGeom>
          <a:noFill/>
        </p:spPr>
        <p:txBody>
          <a:bodyPr wrap="square">
            <a:spAutoFit/>
          </a:bodyPr>
          <a:lstStyle/>
          <a:p>
            <a:pPr algn="just"/>
            <a:r>
              <a:rPr lang="en-US" dirty="0"/>
              <a:t>Note: In science, an empirical relationship  is a relationship that is supported by experiment and observation but not necessarily supported by theory. For moderately skewed data    (Skewness between -0.5 to 0.5) empirical relationship is  3Medain= Mode+2Mean</a:t>
            </a:r>
          </a:p>
        </p:txBody>
      </p:sp>
    </p:spTree>
    <p:extLst>
      <p:ext uri="{BB962C8B-B14F-4D97-AF65-F5344CB8AC3E}">
        <p14:creationId xmlns:p14="http://schemas.microsoft.com/office/powerpoint/2010/main" val="3373622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US" dirty="0"/>
            </a:br>
            <a:r>
              <a:rPr lang="en-US" dirty="0"/>
              <a:t>Why mean is not enough?</a:t>
            </a:r>
            <a:br>
              <a:rPr lang="en-US" dirty="0"/>
            </a:br>
            <a:endParaRPr lang="en-IN" dirty="0"/>
          </a:p>
        </p:txBody>
      </p:sp>
      <p:graphicFrame>
        <p:nvGraphicFramePr>
          <p:cNvPr id="5" name="Table 4">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2571004753"/>
              </p:ext>
            </p:extLst>
          </p:nvPr>
        </p:nvGraphicFramePr>
        <p:xfrm>
          <a:off x="1600200" y="1066800"/>
          <a:ext cx="2457449" cy="4952999"/>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817899">
                <a:tc>
                  <a:txBody>
                    <a:bodyPr/>
                    <a:lstStyle/>
                    <a:p>
                      <a:pPr algn="ctr" fontAlgn="ctr"/>
                      <a:r>
                        <a:rPr lang="en-US" sz="2400" b="0" i="0" u="none" strike="noStrike" dirty="0">
                          <a:solidFill>
                            <a:srgbClr val="FF0000"/>
                          </a:solidFill>
                          <a:latin typeface="Helvetica Neue"/>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X</a:t>
                      </a:r>
                      <a:r>
                        <a:rPr lang="en-US" sz="2400" b="0" i="0" u="none" strike="noStrike" baseline="-25000" dirty="0">
                          <a:solidFill>
                            <a:srgbClr val="FF0000"/>
                          </a:solidFill>
                          <a:latin typeface="Helvetica Neue"/>
                        </a:rPr>
                        <a:t>1</a:t>
                      </a:r>
                      <a:endParaRPr lang="en-US" sz="2400" b="0" i="0" u="none" strike="noStrike" dirty="0">
                        <a:solidFill>
                          <a:srgbClr val="FF0000"/>
                        </a:solidFill>
                        <a:latin typeface="Helvetica Neue"/>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13510">
                <a:tc>
                  <a:txBody>
                    <a:bodyPr/>
                    <a:lstStyle/>
                    <a:p>
                      <a:pPr algn="ctr" fontAlgn="ctr"/>
                      <a:r>
                        <a:rPr lang="en-US" sz="2400" b="0" i="0" u="none" strike="noStrike" dirty="0">
                          <a:solidFill>
                            <a:srgbClr val="000000"/>
                          </a:solidFill>
                          <a:latin typeface="Helvetica Neue"/>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3510">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3510">
                <a:tc>
                  <a:txBody>
                    <a:bodyPr/>
                    <a:lstStyle/>
                    <a:p>
                      <a:pPr algn="ctr" fontAlgn="ctr"/>
                      <a:r>
                        <a:rPr lang="en-US" sz="2400" b="0" i="0" u="none" strike="noStrike">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3510">
                <a:tc>
                  <a:txBody>
                    <a:bodyPr/>
                    <a:lstStyle/>
                    <a:p>
                      <a:pPr algn="ctr" fontAlgn="ctr"/>
                      <a:r>
                        <a:rPr lang="en-US" sz="2400" b="0" i="0" u="none" strike="noStrike" dirty="0">
                          <a:solidFill>
                            <a:srgbClr val="000000"/>
                          </a:solidFill>
                          <a:latin typeface="Helvetica Neue"/>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3510">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3510">
                <a:tc>
                  <a:txBody>
                    <a:bodyPr/>
                    <a:lstStyle/>
                    <a:p>
                      <a:pPr algn="ctr" fontAlgn="ctr"/>
                      <a:r>
                        <a:rPr lang="en-US" sz="2400" b="0" i="0" u="none" strike="noStrike">
                          <a:solidFill>
                            <a:srgbClr val="000000"/>
                          </a:solidFill>
                          <a:latin typeface="Helvetica Neue"/>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3510">
                <a:tc>
                  <a:txBody>
                    <a:bodyPr/>
                    <a:lstStyle/>
                    <a:p>
                      <a:pPr algn="ctr" fontAlgn="ctr"/>
                      <a:r>
                        <a:rPr lang="en-US" sz="2400" b="0" i="0" u="none" strike="noStrike">
                          <a:solidFill>
                            <a:srgbClr val="000000"/>
                          </a:solidFill>
                          <a:latin typeface="Helvetica Neue"/>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13510">
                <a:tc>
                  <a:txBody>
                    <a:bodyPr/>
                    <a:lstStyle/>
                    <a:p>
                      <a:pPr algn="ctr" fontAlgn="ctr"/>
                      <a:r>
                        <a:rPr lang="en-US" sz="2400" b="0" i="0" u="none" strike="noStrike">
                          <a:solidFill>
                            <a:srgbClr val="000000"/>
                          </a:solidFill>
                          <a:latin typeface="Helvetica Neue"/>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3510">
                <a:tc>
                  <a:txBody>
                    <a:bodyPr/>
                    <a:lstStyle/>
                    <a:p>
                      <a:pPr algn="ctr" fontAlgn="ctr"/>
                      <a:r>
                        <a:rPr lang="en-US" sz="2400" b="0" i="0" u="none" strike="noStrike">
                          <a:solidFill>
                            <a:srgbClr val="000000"/>
                          </a:solidFill>
                          <a:latin typeface="Helvetica Neue"/>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Helvetica Neue"/>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13510">
                <a:tc>
                  <a:txBody>
                    <a:bodyPr/>
                    <a:lstStyle/>
                    <a:p>
                      <a:pPr algn="ctr" fontAlgn="ctr"/>
                      <a:r>
                        <a:rPr lang="en-US" sz="2400" b="0" i="0" u="none" strike="noStrike">
                          <a:solidFill>
                            <a:srgbClr val="FF0000"/>
                          </a:solidFill>
                          <a:latin typeface="Helvetica Neue"/>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Helvetica Neue"/>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6" name="Table 5">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687264809"/>
              </p:ext>
            </p:extLst>
          </p:nvPr>
        </p:nvGraphicFramePr>
        <p:xfrm>
          <a:off x="5613398" y="1600201"/>
          <a:ext cx="4521202" cy="2897847"/>
        </p:xfrm>
        <a:graphic>
          <a:graphicData uri="http://schemas.openxmlformats.org/drawingml/2006/table">
            <a:tbl>
              <a:tblPr/>
              <a:tblGrid>
                <a:gridCol w="2266831">
                  <a:extLst>
                    <a:ext uri="{9D8B030D-6E8A-4147-A177-3AD203B41FA5}">
                      <a16:colId xmlns:a16="http://schemas.microsoft.com/office/drawing/2014/main" val="20000"/>
                    </a:ext>
                  </a:extLst>
                </a:gridCol>
                <a:gridCol w="2254371">
                  <a:extLst>
                    <a:ext uri="{9D8B030D-6E8A-4147-A177-3AD203B41FA5}">
                      <a16:colId xmlns:a16="http://schemas.microsoft.com/office/drawing/2014/main" val="20001"/>
                    </a:ext>
                  </a:extLst>
                </a:gridCol>
              </a:tblGrid>
              <a:tr h="1002804">
                <a:tc>
                  <a:txBody>
                    <a:bodyPr/>
                    <a:lstStyle/>
                    <a:p>
                      <a:pPr algn="ctr" fontAlgn="ctr"/>
                      <a:r>
                        <a:rPr lang="en-US" sz="2000" b="0" i="0" u="none" strike="noStrike" dirty="0">
                          <a:solidFill>
                            <a:srgbClr val="0000FF"/>
                          </a:solidFill>
                          <a:latin typeface="+mn-lt"/>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Group</a:t>
                      </a:r>
                    </a:p>
                    <a:p>
                      <a:pPr algn="ctr" fontAlgn="b"/>
                      <a:r>
                        <a:rPr lang="en-US" sz="2000" b="0" i="0" u="none" strike="noStrike" dirty="0">
                          <a:solidFill>
                            <a:srgbClr val="0000FF"/>
                          </a:solidFill>
                          <a:latin typeface="+mn-lt"/>
                        </a:rPr>
                        <a:t> 1</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31681">
                <a:tc>
                  <a:txBody>
                    <a:bodyPr/>
                    <a:lstStyle/>
                    <a:p>
                      <a:pPr algn="l" fontAlgn="ctr"/>
                      <a:r>
                        <a:rPr lang="en-US" sz="2000" b="0" i="0" u="none" strike="noStrike" dirty="0">
                          <a:solidFill>
                            <a:srgbClr val="0000FF"/>
                          </a:solidFill>
                          <a:latin typeface="+mn-lt"/>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31681">
                <a:tc>
                  <a:txBody>
                    <a:bodyPr/>
                    <a:lstStyle/>
                    <a:p>
                      <a:pPr algn="l" fontAlgn="ctr"/>
                      <a:r>
                        <a:rPr lang="en-US" sz="2000" b="0" i="0" u="none" strike="noStrike" dirty="0">
                          <a:solidFill>
                            <a:srgbClr val="0000FF"/>
                          </a:solidFill>
                          <a:latin typeface="+mn-lt"/>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31681">
                <a:tc>
                  <a:txBody>
                    <a:bodyPr/>
                    <a:lstStyle/>
                    <a:p>
                      <a:pPr algn="l" fontAlgn="ctr"/>
                      <a:r>
                        <a:rPr lang="en-US" sz="2000" b="0" i="0" u="none" strike="noStrike" dirty="0">
                          <a:solidFill>
                            <a:srgbClr val="0000FF"/>
                          </a:solidFill>
                          <a:latin typeface="+mn-lt"/>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1596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5" name="Table 4">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749522209"/>
              </p:ext>
            </p:extLst>
          </p:nvPr>
        </p:nvGraphicFramePr>
        <p:xfrm>
          <a:off x="1962151" y="1450272"/>
          <a:ext cx="2152649" cy="4874328"/>
        </p:xfrm>
        <a:graphic>
          <a:graphicData uri="http://schemas.openxmlformats.org/drawingml/2006/table">
            <a:tbl>
              <a:tblPr/>
              <a:tblGrid>
                <a:gridCol w="1017920">
                  <a:extLst>
                    <a:ext uri="{9D8B030D-6E8A-4147-A177-3AD203B41FA5}">
                      <a16:colId xmlns:a16="http://schemas.microsoft.com/office/drawing/2014/main" val="20000"/>
                    </a:ext>
                  </a:extLst>
                </a:gridCol>
                <a:gridCol w="1134729">
                  <a:extLst>
                    <a:ext uri="{9D8B030D-6E8A-4147-A177-3AD203B41FA5}">
                      <a16:colId xmlns:a16="http://schemas.microsoft.com/office/drawing/2014/main" val="20001"/>
                    </a:ext>
                  </a:extLst>
                </a:gridCol>
              </a:tblGrid>
              <a:tr h="761329">
                <a:tc>
                  <a:txBody>
                    <a:bodyPr/>
                    <a:lstStyle/>
                    <a:p>
                      <a:pPr algn="ctr" fontAlgn="ctr"/>
                      <a:r>
                        <a:rPr lang="en-US" sz="1800" b="0" i="0" u="none" strike="noStrike" dirty="0">
                          <a:solidFill>
                            <a:srgbClr val="FF0000"/>
                          </a:solidFill>
                          <a:latin typeface="+mn-lt"/>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0" i="0" u="none" strike="noStrike" dirty="0">
                          <a:solidFill>
                            <a:srgbClr val="FF0000"/>
                          </a:solidFill>
                          <a:latin typeface="+mn-lt"/>
                        </a:rPr>
                        <a:t>X</a:t>
                      </a:r>
                      <a:r>
                        <a:rPr lang="en-US" sz="1800" b="0" i="0" u="none" strike="noStrike" baseline="-25000" dirty="0">
                          <a:solidFill>
                            <a:srgbClr val="FF0000"/>
                          </a:solidFill>
                          <a:latin typeface="+mn-lt"/>
                        </a:rPr>
                        <a:t>2</a:t>
                      </a:r>
                      <a:endParaRPr lang="en-US" sz="1800" b="0" i="0" u="none" strike="noStrike" dirty="0">
                        <a:solidFill>
                          <a:srgbClr val="FF0000"/>
                        </a:solidFill>
                        <a:latin typeface="+mn-lt"/>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84866">
                <a:tc>
                  <a:txBody>
                    <a:bodyPr/>
                    <a:lstStyle/>
                    <a:p>
                      <a:pPr algn="ctr" fontAlgn="ctr"/>
                      <a:r>
                        <a:rPr lang="en-US" sz="1800" b="0" i="0" u="none" strike="noStrike" dirty="0">
                          <a:solidFill>
                            <a:srgbClr val="000000"/>
                          </a:solidFill>
                          <a:latin typeface="+mn-lt"/>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4866">
                <a:tc>
                  <a:txBody>
                    <a:bodyPr/>
                    <a:lstStyle/>
                    <a:p>
                      <a:pPr algn="ctr" fontAlgn="ctr"/>
                      <a:r>
                        <a:rPr lang="en-US" sz="1800" b="0" i="0" u="none" strike="noStrike" dirty="0">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4866">
                <a:tc>
                  <a:txBody>
                    <a:bodyPr/>
                    <a:lstStyle/>
                    <a:p>
                      <a:pPr algn="ctr" fontAlgn="ctr"/>
                      <a:r>
                        <a:rPr lang="en-US" sz="1800" b="0" i="0" u="none" strike="noStrike" dirty="0">
                          <a:solidFill>
                            <a:srgbClr val="000000"/>
                          </a:solidFill>
                          <a:latin typeface="+mn-lt"/>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4866">
                <a:tc>
                  <a:txBody>
                    <a:bodyPr/>
                    <a:lstStyle/>
                    <a:p>
                      <a:pPr algn="ctr" fontAlgn="ctr"/>
                      <a:r>
                        <a:rPr lang="en-US" sz="1800" b="0" i="0" u="none" strike="noStrike" dirty="0">
                          <a:solidFill>
                            <a:srgbClr val="000000"/>
                          </a:solidFill>
                          <a:latin typeface="+mn-lt"/>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4866">
                <a:tc>
                  <a:txBody>
                    <a:bodyPr/>
                    <a:lstStyle/>
                    <a:p>
                      <a:pPr algn="ctr" fontAlgn="ctr"/>
                      <a:r>
                        <a:rPr lang="en-US" sz="1800" b="0" i="0" u="none" strike="noStrike">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4866">
                <a:tc>
                  <a:txBody>
                    <a:bodyPr/>
                    <a:lstStyle/>
                    <a:p>
                      <a:pPr algn="ctr" fontAlgn="ctr"/>
                      <a:r>
                        <a:rPr lang="en-US" sz="1800" b="0" i="0" u="none" strike="noStrike">
                          <a:solidFill>
                            <a:srgbClr val="000000"/>
                          </a:solidFill>
                          <a:latin typeface="+mn-lt"/>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4866">
                <a:tc>
                  <a:txBody>
                    <a:bodyPr/>
                    <a:lstStyle/>
                    <a:p>
                      <a:pPr algn="ctr" fontAlgn="ctr"/>
                      <a:r>
                        <a:rPr lang="en-US" sz="1800" b="0" i="0" u="none" strike="noStrike">
                          <a:solidFill>
                            <a:srgbClr val="000000"/>
                          </a:solidFill>
                          <a:latin typeface="+mn-lt"/>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4866">
                <a:tc>
                  <a:txBody>
                    <a:bodyPr/>
                    <a:lstStyle/>
                    <a:p>
                      <a:pPr algn="ctr" fontAlgn="ctr"/>
                      <a:r>
                        <a:rPr lang="en-US" sz="1800" b="0" i="0" u="none" strike="noStrike">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4866">
                <a:tc>
                  <a:txBody>
                    <a:bodyPr/>
                    <a:lstStyle/>
                    <a:p>
                      <a:pPr algn="ctr" fontAlgn="ctr"/>
                      <a:r>
                        <a:rPr lang="en-US" sz="1800" b="0" i="0" u="none" strike="noStrike">
                          <a:solidFill>
                            <a:srgbClr val="000000"/>
                          </a:solidFill>
                          <a:latin typeface="+mn-lt"/>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49205">
                <a:tc>
                  <a:txBody>
                    <a:bodyPr/>
                    <a:lstStyle/>
                    <a:p>
                      <a:pPr algn="ctr" fontAlgn="ctr"/>
                      <a:r>
                        <a:rPr lang="en-US" sz="1800" b="0" i="0" u="none" strike="noStrike">
                          <a:solidFill>
                            <a:srgbClr val="FF0000"/>
                          </a:solidFill>
                          <a:latin typeface="+mn-lt"/>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0" i="0" u="none" strike="noStrike" dirty="0">
                          <a:solidFill>
                            <a:srgbClr val="FF0000"/>
                          </a:solidFill>
                          <a:latin typeface="+mn-lt"/>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6" name="Table 5">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44521680"/>
              </p:ext>
            </p:extLst>
          </p:nvPr>
        </p:nvGraphicFramePr>
        <p:xfrm>
          <a:off x="5613398" y="1623664"/>
          <a:ext cx="4292602" cy="3050245"/>
        </p:xfrm>
        <a:graphic>
          <a:graphicData uri="http://schemas.openxmlformats.org/drawingml/2006/table">
            <a:tbl>
              <a:tblPr/>
              <a:tblGrid>
                <a:gridCol w="2152216">
                  <a:extLst>
                    <a:ext uri="{9D8B030D-6E8A-4147-A177-3AD203B41FA5}">
                      <a16:colId xmlns:a16="http://schemas.microsoft.com/office/drawing/2014/main" val="20000"/>
                    </a:ext>
                  </a:extLst>
                </a:gridCol>
                <a:gridCol w="2140386">
                  <a:extLst>
                    <a:ext uri="{9D8B030D-6E8A-4147-A177-3AD203B41FA5}">
                      <a16:colId xmlns:a16="http://schemas.microsoft.com/office/drawing/2014/main" val="20001"/>
                    </a:ext>
                  </a:extLst>
                </a:gridCol>
              </a:tblGrid>
              <a:tr h="1055542">
                <a:tc>
                  <a:txBody>
                    <a:bodyPr/>
                    <a:lstStyle/>
                    <a:p>
                      <a:pPr algn="l" fontAlgn="ctr"/>
                      <a:r>
                        <a:rPr lang="en-US" sz="2000" b="0" i="0" u="none" strike="noStrike" dirty="0">
                          <a:solidFill>
                            <a:srgbClr val="0000FF"/>
                          </a:solidFill>
                          <a:latin typeface="+mn-lt"/>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Group</a:t>
                      </a:r>
                    </a:p>
                    <a:p>
                      <a:pPr algn="ctr" fontAlgn="b"/>
                      <a:r>
                        <a:rPr lang="en-US" sz="2000" b="0" i="0" u="none" strike="noStrike" dirty="0">
                          <a:solidFill>
                            <a:srgbClr val="0000FF"/>
                          </a:solidFill>
                          <a:latin typeface="+mn-lt"/>
                        </a:rPr>
                        <a:t> 2</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64901">
                <a:tc>
                  <a:txBody>
                    <a:bodyPr/>
                    <a:lstStyle/>
                    <a:p>
                      <a:pPr algn="l" fontAlgn="ctr"/>
                      <a:r>
                        <a:rPr lang="en-US" sz="2000" b="0" i="0" u="none" strike="noStrike" dirty="0">
                          <a:solidFill>
                            <a:srgbClr val="0000FF"/>
                          </a:solidFill>
                          <a:latin typeface="+mn-lt"/>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64901">
                <a:tc>
                  <a:txBody>
                    <a:bodyPr/>
                    <a:lstStyle/>
                    <a:p>
                      <a:pPr algn="l" fontAlgn="ctr"/>
                      <a:r>
                        <a:rPr lang="en-US" sz="2000" b="0" i="0" u="none" strike="noStrike" dirty="0">
                          <a:solidFill>
                            <a:srgbClr val="0000FF"/>
                          </a:solidFill>
                          <a:latin typeface="+mn-lt"/>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64901">
                <a:tc>
                  <a:txBody>
                    <a:bodyPr/>
                    <a:lstStyle/>
                    <a:p>
                      <a:pPr algn="l" fontAlgn="ctr"/>
                      <a:r>
                        <a:rPr lang="en-US" sz="2000" b="0" i="0" u="none" strike="noStrike" dirty="0">
                          <a:solidFill>
                            <a:srgbClr val="0000FF"/>
                          </a:solidFill>
                          <a:latin typeface="+mn-lt"/>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4324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5" name="Table 4">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4014166328"/>
              </p:ext>
            </p:extLst>
          </p:nvPr>
        </p:nvGraphicFramePr>
        <p:xfrm>
          <a:off x="1962151" y="1371600"/>
          <a:ext cx="2457449" cy="4967827"/>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820347">
                <a:tc>
                  <a:txBody>
                    <a:bodyPr/>
                    <a:lstStyle/>
                    <a:p>
                      <a:pPr algn="ctr" fontAlgn="ctr"/>
                      <a:r>
                        <a:rPr lang="en-US" sz="2000" b="0" i="0" u="none" strike="noStrike" dirty="0">
                          <a:solidFill>
                            <a:srgbClr val="FF0000"/>
                          </a:solidFill>
                          <a:latin typeface="+mn-lt"/>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FF0000"/>
                          </a:solidFill>
                          <a:latin typeface="+mn-lt"/>
                        </a:rPr>
                        <a:t>X</a:t>
                      </a:r>
                      <a:r>
                        <a:rPr lang="en-US" sz="2000" b="0" i="0" u="none" strike="noStrike" baseline="-25000" dirty="0">
                          <a:solidFill>
                            <a:srgbClr val="FF0000"/>
                          </a:solidFill>
                          <a:latin typeface="+mn-lt"/>
                        </a:rPr>
                        <a:t>1</a:t>
                      </a:r>
                      <a:endParaRPr lang="en-US" sz="2000" b="0" i="0" u="none" strike="noStrike" dirty="0">
                        <a:solidFill>
                          <a:srgbClr val="FF0000"/>
                        </a:solidFill>
                        <a:latin typeface="+mn-lt"/>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14748">
                <a:tc>
                  <a:txBody>
                    <a:bodyPr/>
                    <a:lstStyle/>
                    <a:p>
                      <a:pPr algn="ctr" fontAlgn="ctr"/>
                      <a:r>
                        <a:rPr lang="en-US" sz="2000" b="0" i="0" u="none" strike="noStrike" dirty="0">
                          <a:solidFill>
                            <a:srgbClr val="000000"/>
                          </a:solidFill>
                          <a:latin typeface="+mn-lt"/>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748">
                <a:tc>
                  <a:txBody>
                    <a:bodyPr/>
                    <a:lstStyle/>
                    <a:p>
                      <a:pPr algn="ctr" fontAlgn="ctr"/>
                      <a:r>
                        <a:rPr lang="en-US" sz="2000" b="0" i="0" u="none" strike="noStrike">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4748">
                <a:tc>
                  <a:txBody>
                    <a:bodyPr/>
                    <a:lstStyle/>
                    <a:p>
                      <a:pPr algn="ctr" fontAlgn="ctr"/>
                      <a:r>
                        <a:rPr lang="en-US" sz="2000" b="0" i="0" u="none" strike="noStrike">
                          <a:solidFill>
                            <a:srgbClr val="000000"/>
                          </a:solidFill>
                          <a:latin typeface="+mn-lt"/>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4748">
                <a:tc>
                  <a:txBody>
                    <a:bodyPr/>
                    <a:lstStyle/>
                    <a:p>
                      <a:pPr algn="ctr" fontAlgn="ctr"/>
                      <a:r>
                        <a:rPr lang="en-US" sz="2000" b="0" i="0" u="none" strike="noStrike">
                          <a:solidFill>
                            <a:srgbClr val="000000"/>
                          </a:solidFill>
                          <a:latin typeface="+mn-lt"/>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mn-lt"/>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4748">
                <a:tc>
                  <a:txBody>
                    <a:bodyPr/>
                    <a:lstStyle/>
                    <a:p>
                      <a:pPr algn="ctr" fontAlgn="ctr"/>
                      <a:r>
                        <a:rPr lang="en-US" sz="2000" b="0" i="0" u="none" strike="noStrike">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mn-lt"/>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4748">
                <a:tc>
                  <a:txBody>
                    <a:bodyPr/>
                    <a:lstStyle/>
                    <a:p>
                      <a:pPr algn="ctr" fontAlgn="ctr"/>
                      <a:r>
                        <a:rPr lang="en-US" sz="2000" b="0" i="0" u="none" strike="noStrike">
                          <a:solidFill>
                            <a:srgbClr val="000000"/>
                          </a:solidFill>
                          <a:latin typeface="+mn-lt"/>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4748">
                <a:tc>
                  <a:txBody>
                    <a:bodyPr/>
                    <a:lstStyle/>
                    <a:p>
                      <a:pPr algn="ctr" fontAlgn="ctr"/>
                      <a:r>
                        <a:rPr lang="en-US" sz="2000" b="0" i="0" u="none" strike="noStrike">
                          <a:solidFill>
                            <a:srgbClr val="000000"/>
                          </a:solidFill>
                          <a:latin typeface="+mn-lt"/>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14748">
                <a:tc>
                  <a:txBody>
                    <a:bodyPr/>
                    <a:lstStyle/>
                    <a:p>
                      <a:pPr algn="ctr" fontAlgn="ctr"/>
                      <a:r>
                        <a:rPr lang="en-US" sz="2000" b="0" i="0" u="none" strike="noStrike">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748">
                <a:tc>
                  <a:txBody>
                    <a:bodyPr/>
                    <a:lstStyle/>
                    <a:p>
                      <a:pPr algn="ctr" fontAlgn="ctr"/>
                      <a:r>
                        <a:rPr lang="en-US" sz="2000" b="0" i="0" u="none" strike="noStrike">
                          <a:solidFill>
                            <a:srgbClr val="000000"/>
                          </a:solidFill>
                          <a:latin typeface="+mn-lt"/>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14748">
                <a:tc>
                  <a:txBody>
                    <a:bodyPr/>
                    <a:lstStyle/>
                    <a:p>
                      <a:pPr algn="ctr" fontAlgn="ctr"/>
                      <a:r>
                        <a:rPr lang="en-US" sz="2000" b="0" i="0" u="none" strike="noStrike">
                          <a:solidFill>
                            <a:srgbClr val="FF0000"/>
                          </a:solidFill>
                          <a:latin typeface="+mn-lt"/>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FF0000"/>
                          </a:solidFill>
                          <a:latin typeface="+mn-lt"/>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6" name="Table 5">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1020984514"/>
              </p:ext>
            </p:extLst>
          </p:nvPr>
        </p:nvGraphicFramePr>
        <p:xfrm>
          <a:off x="5613398" y="1524000"/>
          <a:ext cx="4610100" cy="2792488"/>
        </p:xfrm>
        <a:graphic>
          <a:graphicData uri="http://schemas.openxmlformats.org/drawingml/2006/table">
            <a:tbl>
              <a:tblPr/>
              <a:tblGrid>
                <a:gridCol w="2311402">
                  <a:extLst>
                    <a:ext uri="{9D8B030D-6E8A-4147-A177-3AD203B41FA5}">
                      <a16:colId xmlns:a16="http://schemas.microsoft.com/office/drawing/2014/main" val="20000"/>
                    </a:ext>
                  </a:extLst>
                </a:gridCol>
                <a:gridCol w="2298698">
                  <a:extLst>
                    <a:ext uri="{9D8B030D-6E8A-4147-A177-3AD203B41FA5}">
                      <a16:colId xmlns:a16="http://schemas.microsoft.com/office/drawing/2014/main" val="20001"/>
                    </a:ext>
                  </a:extLst>
                </a:gridCol>
              </a:tblGrid>
              <a:tr h="698122">
                <a:tc>
                  <a:txBody>
                    <a:bodyPr/>
                    <a:lstStyle/>
                    <a:p>
                      <a:pPr algn="ctr" fontAlgn="ctr"/>
                      <a:r>
                        <a:rPr lang="en-US" sz="1800" b="0" i="0" u="none" strike="noStrike" dirty="0">
                          <a:solidFill>
                            <a:srgbClr val="0000FF"/>
                          </a:solidFill>
                          <a:latin typeface="+mn-lt"/>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1800" b="0" i="0" u="none" strike="noStrike" dirty="0">
                          <a:solidFill>
                            <a:srgbClr val="0000FF"/>
                          </a:solidFill>
                          <a:latin typeface="+mn-lt"/>
                        </a:rPr>
                        <a:t>Group</a:t>
                      </a:r>
                    </a:p>
                    <a:p>
                      <a:pPr algn="ctr" fontAlgn="b"/>
                      <a:r>
                        <a:rPr lang="en-US" sz="1800" b="0" i="0" u="none" strike="noStrike" dirty="0">
                          <a:solidFill>
                            <a:srgbClr val="0000FF"/>
                          </a:solidFill>
                          <a:latin typeface="+mn-lt"/>
                        </a:rPr>
                        <a:t> 1 &amp; 2</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98122">
                <a:tc>
                  <a:txBody>
                    <a:bodyPr/>
                    <a:lstStyle/>
                    <a:p>
                      <a:pPr algn="l" fontAlgn="ctr"/>
                      <a:r>
                        <a:rPr lang="en-US" sz="1800" b="0" i="0" u="none" strike="noStrike" dirty="0">
                          <a:solidFill>
                            <a:srgbClr val="0000FF"/>
                          </a:solidFill>
                          <a:latin typeface="+mn-lt"/>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18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98122">
                <a:tc>
                  <a:txBody>
                    <a:bodyPr/>
                    <a:lstStyle/>
                    <a:p>
                      <a:pPr algn="l" fontAlgn="ctr"/>
                      <a:r>
                        <a:rPr lang="en-US" sz="1800" b="0" i="0" u="none" strike="noStrike" dirty="0">
                          <a:solidFill>
                            <a:srgbClr val="0000FF"/>
                          </a:solidFill>
                          <a:latin typeface="+mn-lt"/>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18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98122">
                <a:tc>
                  <a:txBody>
                    <a:bodyPr/>
                    <a:lstStyle/>
                    <a:p>
                      <a:pPr algn="l" fontAlgn="ctr"/>
                      <a:r>
                        <a:rPr lang="en-US" sz="1800" b="0" i="0" u="none" strike="noStrike" dirty="0">
                          <a:solidFill>
                            <a:srgbClr val="0000FF"/>
                          </a:solidFill>
                          <a:latin typeface="+mn-lt"/>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18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3819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Do we need any other measure?</a:t>
            </a:r>
            <a:endParaRPr lang="en-IN" dirty="0"/>
          </a:p>
        </p:txBody>
      </p:sp>
      <p:sp>
        <p:nvSpPr>
          <p:cNvPr id="3" name="Text Placeholder 2"/>
          <p:cNvSpPr>
            <a:spLocks noGrp="1"/>
          </p:cNvSpPr>
          <p:nvPr>
            <p:ph type="body" sz="quarter" idx="13"/>
          </p:nvPr>
        </p:nvSpPr>
        <p:spPr>
          <a:xfrm>
            <a:off x="857739" y="2986087"/>
            <a:ext cx="10160000" cy="2728913"/>
          </a:xfrm>
        </p:spPr>
        <p:txBody>
          <a:bodyPr>
            <a:normAutofit/>
          </a:bodyPr>
          <a:lstStyle/>
          <a:p>
            <a:pPr>
              <a:buFont typeface="Wingdings" panose="05000000000000000000" pitchFamily="2" charset="2"/>
              <a:buChar char="Ø"/>
            </a:pPr>
            <a:r>
              <a:rPr lang="en-US" sz="2400" dirty="0">
                <a:latin typeface="+mn-lt"/>
                <a:cs typeface="Calibri" pitchFamily="34" charset="0"/>
              </a:rPr>
              <a:t>Three Measures of Variability:</a:t>
            </a:r>
          </a:p>
          <a:p>
            <a:pPr>
              <a:buFont typeface="Courier New" panose="02070309020205020404" pitchFamily="49" charset="0"/>
              <a:buChar char="o"/>
            </a:pPr>
            <a:r>
              <a:rPr lang="en-US" sz="2400" dirty="0">
                <a:latin typeface="+mn-lt"/>
                <a:cs typeface="Calibri" pitchFamily="34" charset="0"/>
              </a:rPr>
              <a:t>The Range</a:t>
            </a:r>
          </a:p>
          <a:p>
            <a:pPr>
              <a:buFont typeface="Courier New" panose="02070309020205020404" pitchFamily="49" charset="0"/>
              <a:buChar char="o"/>
            </a:pPr>
            <a:r>
              <a:rPr lang="en-US" sz="2400" dirty="0">
                <a:latin typeface="+mn-lt"/>
                <a:cs typeface="Calibri" pitchFamily="34" charset="0"/>
              </a:rPr>
              <a:t>The Variance</a:t>
            </a:r>
          </a:p>
          <a:p>
            <a:pPr>
              <a:buFont typeface="Courier New" panose="02070309020205020404" pitchFamily="49" charset="0"/>
              <a:buChar char="o"/>
            </a:pPr>
            <a:r>
              <a:rPr lang="en-US" sz="2400" dirty="0">
                <a:latin typeface="+mn-lt"/>
                <a:cs typeface="Calibri" pitchFamily="34" charset="0"/>
              </a:rPr>
              <a:t>The Standard Deviations</a:t>
            </a:r>
          </a:p>
          <a:p>
            <a:endParaRPr lang="en-IN" sz="2400" dirty="0">
              <a:latin typeface="+mn-lt"/>
            </a:endParaRPr>
          </a:p>
        </p:txBody>
      </p:sp>
      <p:sp>
        <p:nvSpPr>
          <p:cNvPr id="4" name="Text Placeholder 3"/>
          <p:cNvSpPr>
            <a:spLocks noGrp="1"/>
          </p:cNvSpPr>
          <p:nvPr>
            <p:ph type="body" sz="quarter" idx="14"/>
          </p:nvPr>
        </p:nvSpPr>
        <p:spPr/>
        <p:txBody>
          <a:bodyPr/>
          <a:lstStyle/>
          <a:p>
            <a:r>
              <a:rPr lang="en-US" kern="0" dirty="0">
                <a:solidFill>
                  <a:sysClr val="windowText" lastClr="000000"/>
                </a:solidFill>
              </a:rPr>
              <a:t>Answer: Yes</a:t>
            </a:r>
          </a:p>
          <a:p>
            <a:endParaRPr lang="en-IN" dirty="0"/>
          </a:p>
        </p:txBody>
      </p:sp>
      <p:sp>
        <p:nvSpPr>
          <p:cNvPr id="5" name="Rectangle 4"/>
          <p:cNvSpPr/>
          <p:nvPr/>
        </p:nvSpPr>
        <p:spPr>
          <a:xfrm>
            <a:off x="1828800" y="1828800"/>
            <a:ext cx="6071541" cy="523220"/>
          </a:xfrm>
          <a:prstGeom prst="rect">
            <a:avLst/>
          </a:prstGeom>
        </p:spPr>
        <p:txBody>
          <a:bodyPr wrap="square">
            <a:spAutoFit/>
          </a:bodyPr>
          <a:lstStyle/>
          <a:p>
            <a:pPr algn="ctr"/>
            <a:r>
              <a:rPr lang="en-US" sz="2800" b="1" kern="0" dirty="0">
                <a:solidFill>
                  <a:srgbClr val="FF0000"/>
                </a:solidFill>
              </a:rPr>
              <a:t>Measures of variability</a:t>
            </a:r>
          </a:p>
        </p:txBody>
      </p:sp>
    </p:spTree>
    <p:extLst>
      <p:ext uri="{BB962C8B-B14F-4D97-AF65-F5344CB8AC3E}">
        <p14:creationId xmlns:p14="http://schemas.microsoft.com/office/powerpoint/2010/main" val="3228528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latin typeface="Calibri" pitchFamily="34" charset="0"/>
                <a:cs typeface="Calibri" pitchFamily="34" charset="0"/>
              </a:rPr>
              <a:t>Measure of Variability</a:t>
            </a:r>
            <a:endParaRPr lang="en-IN" dirty="0"/>
          </a:p>
        </p:txBody>
      </p:sp>
      <p:sp>
        <p:nvSpPr>
          <p:cNvPr id="3" name="Text Placeholder 2"/>
          <p:cNvSpPr>
            <a:spLocks noGrp="1"/>
          </p:cNvSpPr>
          <p:nvPr>
            <p:ph type="body" sz="quarter" idx="13"/>
          </p:nvPr>
        </p:nvSpPr>
        <p:spPr>
          <a:xfrm>
            <a:off x="857739" y="990601"/>
            <a:ext cx="5924061" cy="5334000"/>
          </a:xfrm>
        </p:spPr>
        <p:txBody>
          <a:bodyPr>
            <a:normAutofit/>
          </a:bodyPr>
          <a:lstStyle/>
          <a:p>
            <a:pPr algn="just">
              <a:lnSpc>
                <a:spcPct val="150000"/>
              </a:lnSpc>
              <a:spcBef>
                <a:spcPts val="0"/>
              </a:spcBef>
              <a:buFont typeface="Wingdings" panose="05000000000000000000" pitchFamily="2" charset="2"/>
              <a:buChar char="Ø"/>
            </a:pPr>
            <a:r>
              <a:rPr lang="en-US" sz="2400" dirty="0">
                <a:latin typeface="Calibri" pitchFamily="34" charset="0"/>
                <a:cs typeface="Calibri" pitchFamily="34" charset="0"/>
              </a:rPr>
              <a:t>Variability can be defined several ways:</a:t>
            </a:r>
          </a:p>
          <a:p>
            <a:pPr algn="just">
              <a:lnSpc>
                <a:spcPct val="150000"/>
              </a:lnSpc>
              <a:spcBef>
                <a:spcPts val="0"/>
              </a:spcBef>
              <a:buFont typeface="Courier New" panose="02070309020205020404" pitchFamily="49" charset="0"/>
              <a:buChar char="o"/>
            </a:pPr>
            <a:r>
              <a:rPr lang="en-US" sz="2400" dirty="0">
                <a:latin typeface="Calibri" pitchFamily="34" charset="0"/>
                <a:cs typeface="Calibri" pitchFamily="34" charset="0"/>
              </a:rPr>
              <a:t>A quantitative distance measure based on the differences between scores </a:t>
            </a:r>
          </a:p>
          <a:p>
            <a:pPr algn="just">
              <a:lnSpc>
                <a:spcPct val="150000"/>
              </a:lnSpc>
              <a:spcBef>
                <a:spcPts val="0"/>
              </a:spcBef>
              <a:buFont typeface="Courier New" panose="02070309020205020404" pitchFamily="49" charset="0"/>
              <a:buChar char="o"/>
            </a:pPr>
            <a:r>
              <a:rPr lang="en-US" sz="2400" dirty="0">
                <a:latin typeface="Calibri" pitchFamily="34" charset="0"/>
                <a:cs typeface="Calibri" pitchFamily="34" charset="0"/>
              </a:rPr>
              <a:t>Describes distance of the spread of scores or distance of a score from the mean </a:t>
            </a:r>
          </a:p>
          <a:p>
            <a:pPr algn="just">
              <a:lnSpc>
                <a:spcPct val="150000"/>
              </a:lnSpc>
              <a:spcBef>
                <a:spcPts val="0"/>
              </a:spcBef>
              <a:buFont typeface="Wingdings" panose="05000000000000000000" pitchFamily="2" charset="2"/>
              <a:buChar char="Ø"/>
            </a:pPr>
            <a:r>
              <a:rPr lang="en-US" sz="2400" dirty="0">
                <a:latin typeface="Calibri" pitchFamily="34" charset="0"/>
                <a:cs typeface="Calibri" pitchFamily="34" charset="0"/>
              </a:rPr>
              <a:t>Purposes of Measure of Variability:</a:t>
            </a:r>
          </a:p>
          <a:p>
            <a:pPr algn="just">
              <a:lnSpc>
                <a:spcPct val="150000"/>
              </a:lnSpc>
              <a:spcBef>
                <a:spcPts val="0"/>
              </a:spcBef>
              <a:buFont typeface="Courier New" panose="02070309020205020404" pitchFamily="49" charset="0"/>
              <a:buChar char="o"/>
            </a:pPr>
            <a:r>
              <a:rPr lang="en-US" sz="2400" dirty="0">
                <a:latin typeface="Calibri" pitchFamily="34" charset="0"/>
                <a:cs typeface="Calibri" pitchFamily="34" charset="0"/>
              </a:rPr>
              <a:t>Describe the distribution</a:t>
            </a:r>
          </a:p>
          <a:p>
            <a:pPr algn="just">
              <a:lnSpc>
                <a:spcPct val="150000"/>
              </a:lnSpc>
              <a:spcBef>
                <a:spcPts val="0"/>
              </a:spcBef>
              <a:buFont typeface="Courier New" panose="02070309020205020404" pitchFamily="49" charset="0"/>
              <a:buChar char="o"/>
            </a:pPr>
            <a:r>
              <a:rPr lang="en-US" sz="2400" dirty="0">
                <a:latin typeface="Calibri" pitchFamily="34" charset="0"/>
                <a:cs typeface="Calibri" pitchFamily="34" charset="0"/>
              </a:rPr>
              <a:t>Measure how well an individual score represents the distribution</a:t>
            </a:r>
          </a:p>
          <a:p>
            <a:pPr marL="342900" indent="-342900">
              <a:spcAft>
                <a:spcPts val="1200"/>
              </a:spcAft>
            </a:pPr>
            <a:endParaRPr lang="en-US" dirty="0">
              <a:latin typeface="Calibri" pitchFamily="34" charset="0"/>
              <a:cs typeface="Calibri" pitchFamily="34" charset="0"/>
            </a:endParaRPr>
          </a:p>
          <a:p>
            <a:endParaRPr lang="en-IN"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057" r="3311"/>
          <a:stretch/>
        </p:blipFill>
        <p:spPr bwMode="auto">
          <a:xfrm>
            <a:off x="8458200" y="1083827"/>
            <a:ext cx="2401956" cy="255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24" t="20200"/>
          <a:stretch/>
        </p:blipFill>
        <p:spPr bwMode="auto">
          <a:xfrm>
            <a:off x="8363778" y="3886200"/>
            <a:ext cx="2590800" cy="254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687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The Ranges</a:t>
            </a:r>
            <a:endParaRPr lang="en-IN" dirty="0"/>
          </a:p>
        </p:txBody>
      </p:sp>
      <p:sp>
        <p:nvSpPr>
          <p:cNvPr id="3" name="Text Placeholder 2"/>
          <p:cNvSpPr>
            <a:spLocks noGrp="1"/>
          </p:cNvSpPr>
          <p:nvPr>
            <p:ph type="body" sz="quarter" idx="13"/>
          </p:nvPr>
        </p:nvSpPr>
        <p:spPr>
          <a:xfrm>
            <a:off x="857739" y="1066800"/>
            <a:ext cx="10160000" cy="3809999"/>
          </a:xfrm>
        </p:spPr>
        <p:txBody>
          <a:bodyPr/>
          <a:lstStyle/>
          <a:p>
            <a:pPr algn="just">
              <a:buFont typeface="Wingdings" panose="05000000000000000000" pitchFamily="2" charset="2"/>
              <a:buChar char="Ø"/>
            </a:pPr>
            <a:r>
              <a:rPr lang="en-US" sz="2400" dirty="0">
                <a:latin typeface="Calibri" pitchFamily="34" charset="0"/>
                <a:cs typeface="Calibri" pitchFamily="34" charset="0"/>
              </a:rPr>
              <a:t>The distance covered by the scores in a distribution – From smallest value to highest value </a:t>
            </a:r>
          </a:p>
          <a:p>
            <a:pPr algn="just">
              <a:buFont typeface="Wingdings" panose="05000000000000000000" pitchFamily="2" charset="2"/>
              <a:buChar char="Ø"/>
            </a:pPr>
            <a:r>
              <a:rPr lang="en-US" sz="2400" dirty="0">
                <a:latin typeface="Calibri" pitchFamily="34" charset="0"/>
                <a:cs typeface="Calibri" pitchFamily="34" charset="0"/>
              </a:rPr>
              <a:t> For continuous data, real limits are used</a:t>
            </a:r>
          </a:p>
          <a:p>
            <a:pPr algn="just">
              <a:buFont typeface="Wingdings" panose="05000000000000000000" pitchFamily="2" charset="2"/>
              <a:buChar char="Ø"/>
            </a:pPr>
            <a:endParaRPr lang="en-US" sz="2400" dirty="0">
              <a:latin typeface="Calibri" pitchFamily="34" charset="0"/>
              <a:cs typeface="Calibri" pitchFamily="34" charset="0"/>
            </a:endParaRPr>
          </a:p>
          <a:p>
            <a:pPr algn="just">
              <a:buFont typeface="Wingdings" panose="05000000000000000000" pitchFamily="2" charset="2"/>
              <a:buChar char="Ø"/>
            </a:pPr>
            <a:endParaRPr lang="en-US" sz="2400" dirty="0">
              <a:latin typeface="Calibri" pitchFamily="34" charset="0"/>
              <a:cs typeface="Calibri" pitchFamily="34" charset="0"/>
            </a:endParaRPr>
          </a:p>
          <a:p>
            <a:pPr algn="just">
              <a:buFont typeface="Wingdings" panose="05000000000000000000" pitchFamily="2" charset="2"/>
              <a:buChar char="Ø"/>
            </a:pPr>
            <a:endParaRPr lang="en-US" sz="2400" dirty="0">
              <a:latin typeface="Calibri" pitchFamily="34" charset="0"/>
              <a:cs typeface="Calibri" pitchFamily="34" charset="0"/>
            </a:endParaRPr>
          </a:p>
          <a:p>
            <a:pPr algn="just">
              <a:buFont typeface="Wingdings" panose="05000000000000000000" pitchFamily="2" charset="2"/>
              <a:buChar char="Ø"/>
            </a:pPr>
            <a:r>
              <a:rPr lang="en-US" sz="2400" dirty="0">
                <a:latin typeface="Calibri" pitchFamily="34" charset="0"/>
                <a:cs typeface="Calibri" pitchFamily="34" charset="0"/>
              </a:rPr>
              <a:t>Based on two scores, not all the data – An imprecise, unreliable measure of variability</a:t>
            </a:r>
          </a:p>
          <a:p>
            <a:pPr marL="342900" indent="-342900"/>
            <a:endParaRPr lang="en-US" dirty="0">
              <a:latin typeface="Calibri" pitchFamily="34" charset="0"/>
              <a:cs typeface="Calibri" pitchFamily="34" charset="0"/>
            </a:endParaRPr>
          </a:p>
          <a:p>
            <a:endParaRPr lang="en-IN" dirty="0"/>
          </a:p>
        </p:txBody>
      </p:sp>
      <p:sp>
        <p:nvSpPr>
          <p:cNvPr id="5" name="Rounded Rectangle 4"/>
          <p:cNvSpPr/>
          <p:nvPr/>
        </p:nvSpPr>
        <p:spPr>
          <a:xfrm>
            <a:off x="2209800" y="2286000"/>
            <a:ext cx="74676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Range = URL for </a:t>
            </a:r>
            <a:r>
              <a:rPr lang="en-US" sz="2400" b="1" dirty="0" err="1"/>
              <a:t>X</a:t>
            </a:r>
            <a:r>
              <a:rPr lang="en-US" sz="2400" b="1" baseline="-25000" dirty="0" err="1"/>
              <a:t>max</a:t>
            </a:r>
            <a:r>
              <a:rPr lang="en-US" sz="2400" b="1" dirty="0"/>
              <a:t> -  LRL for </a:t>
            </a:r>
            <a:r>
              <a:rPr lang="en-US" sz="2400" b="1" dirty="0" err="1"/>
              <a:t>X</a:t>
            </a:r>
            <a:r>
              <a:rPr lang="en-US" sz="2400" b="1" baseline="-25000" dirty="0" err="1"/>
              <a:t>min</a:t>
            </a:r>
            <a:endParaRPr lang="en-US" sz="2400" b="1" baseline="-25000" dirty="0"/>
          </a:p>
        </p:txBody>
      </p:sp>
      <p:sp>
        <p:nvSpPr>
          <p:cNvPr id="6" name="Rectangle 5"/>
          <p:cNvSpPr/>
          <p:nvPr/>
        </p:nvSpPr>
        <p:spPr>
          <a:xfrm>
            <a:off x="2209800" y="4648200"/>
            <a:ext cx="7848600" cy="923330"/>
          </a:xfrm>
          <a:prstGeom prst="rect">
            <a:avLst/>
          </a:prstGeom>
          <a:ln>
            <a:solidFill>
              <a:schemeClr val="accent5">
                <a:lumMod val="75000"/>
              </a:schemeClr>
            </a:solidFill>
          </a:ln>
        </p:spPr>
        <p:txBody>
          <a:bodyPr wrap="square">
            <a:spAutoFit/>
          </a:bodyPr>
          <a:lstStyle/>
          <a:p>
            <a:r>
              <a:rPr lang="en-US" b="1" dirty="0">
                <a:solidFill>
                  <a:schemeClr val="folHlink"/>
                </a:solidFill>
              </a:rPr>
              <a:t>Example:  For a set of scores: 7, 2, 7, 6, 5, 6, 2</a:t>
            </a:r>
          </a:p>
          <a:p>
            <a:endParaRPr lang="en-US" b="1" dirty="0">
              <a:solidFill>
                <a:schemeClr val="folHlink"/>
              </a:solidFill>
            </a:endParaRPr>
          </a:p>
          <a:p>
            <a:r>
              <a:rPr lang="en-US" b="1" dirty="0">
                <a:solidFill>
                  <a:schemeClr val="folHlink"/>
                </a:solidFill>
              </a:rPr>
              <a:t>                Range = Highest Score minus Lowest score = 7 - 2 = 5</a:t>
            </a:r>
          </a:p>
        </p:txBody>
      </p:sp>
    </p:spTree>
    <p:extLst>
      <p:ext uri="{BB962C8B-B14F-4D97-AF65-F5344CB8AC3E}">
        <p14:creationId xmlns:p14="http://schemas.microsoft.com/office/powerpoint/2010/main" val="4029976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The Standard Deviation</a:t>
            </a:r>
            <a:endParaRPr lang="en-IN" dirty="0"/>
          </a:p>
        </p:txBody>
      </p:sp>
      <p:sp>
        <p:nvSpPr>
          <p:cNvPr id="3" name="Text Placeholder 2"/>
          <p:cNvSpPr>
            <a:spLocks noGrp="1"/>
          </p:cNvSpPr>
          <p:nvPr>
            <p:ph type="body" sz="quarter" idx="13"/>
          </p:nvPr>
        </p:nvSpPr>
        <p:spPr>
          <a:xfrm>
            <a:off x="857738" y="1066800"/>
            <a:ext cx="10267461" cy="5105399"/>
          </a:xfrm>
        </p:spPr>
        <p:txBody>
          <a:bodyPr>
            <a:normAutofit/>
          </a:bodyPr>
          <a:lstStyle/>
          <a:p>
            <a:pPr algn="just">
              <a:lnSpc>
                <a:spcPct val="150000"/>
              </a:lnSpc>
              <a:spcBef>
                <a:spcPts val="0"/>
              </a:spcBef>
              <a:buFont typeface="Wingdings" panose="05000000000000000000" pitchFamily="2" charset="2"/>
              <a:buChar char="Ø"/>
            </a:pPr>
            <a:r>
              <a:rPr lang="en-US" sz="2400" dirty="0">
                <a:latin typeface="Calibri" pitchFamily="34" charset="0"/>
                <a:cs typeface="Calibri" pitchFamily="34" charset="0"/>
              </a:rPr>
              <a:t>Most common and most important measure of variability is the standard deviation </a:t>
            </a:r>
          </a:p>
          <a:p>
            <a:pPr marL="1087438" lvl="1" indent="-465138" algn="just">
              <a:lnSpc>
                <a:spcPct val="150000"/>
              </a:lnSpc>
              <a:spcBef>
                <a:spcPts val="0"/>
              </a:spcBef>
              <a:buFont typeface="Courier New" pitchFamily="49" charset="0"/>
              <a:buChar char="o"/>
            </a:pPr>
            <a:r>
              <a:rPr lang="en-US" sz="2400" dirty="0">
                <a:latin typeface="Calibri" pitchFamily="34" charset="0"/>
                <a:cs typeface="Calibri" pitchFamily="34" charset="0"/>
              </a:rPr>
              <a:t>A measure of the standard, or average, distance from the mean </a:t>
            </a:r>
          </a:p>
          <a:p>
            <a:pPr marL="1087438" lvl="1" indent="-465138" algn="just">
              <a:lnSpc>
                <a:spcPct val="150000"/>
              </a:lnSpc>
              <a:spcBef>
                <a:spcPts val="0"/>
              </a:spcBef>
              <a:buFont typeface="Courier New" pitchFamily="49" charset="0"/>
              <a:buChar char="o"/>
            </a:pPr>
            <a:r>
              <a:rPr lang="en-US" sz="2400" dirty="0">
                <a:latin typeface="Calibri" pitchFamily="34" charset="0"/>
                <a:cs typeface="Calibri" pitchFamily="34" charset="0"/>
              </a:rPr>
              <a:t>Describes whether the scores are clustered closely around the mean or are widely scattered</a:t>
            </a:r>
          </a:p>
          <a:p>
            <a:pPr algn="just">
              <a:lnSpc>
                <a:spcPct val="150000"/>
              </a:lnSpc>
              <a:spcBef>
                <a:spcPts val="0"/>
              </a:spcBef>
              <a:buFont typeface="Wingdings" panose="05000000000000000000" pitchFamily="2" charset="2"/>
              <a:buChar char="Ø"/>
            </a:pPr>
            <a:r>
              <a:rPr lang="en-US" sz="2400" dirty="0">
                <a:latin typeface="Calibri" pitchFamily="34" charset="0"/>
                <a:cs typeface="Calibri" pitchFamily="34" charset="0"/>
              </a:rPr>
              <a:t>Calculation differs for population and samples </a:t>
            </a:r>
          </a:p>
          <a:p>
            <a:pPr algn="just">
              <a:lnSpc>
                <a:spcPct val="150000"/>
              </a:lnSpc>
              <a:spcBef>
                <a:spcPts val="0"/>
              </a:spcBef>
              <a:buFont typeface="Wingdings" panose="05000000000000000000" pitchFamily="2" charset="2"/>
              <a:buChar char="Ø"/>
            </a:pPr>
            <a:r>
              <a:rPr lang="en-US" sz="2400" dirty="0">
                <a:latin typeface="Calibri" pitchFamily="34" charset="0"/>
                <a:cs typeface="Calibri" pitchFamily="34" charset="0"/>
              </a:rPr>
              <a:t>Variance is a necessary </a:t>
            </a:r>
            <a:r>
              <a:rPr lang="en-US" sz="2400" i="1" dirty="0">
                <a:solidFill>
                  <a:schemeClr val="tx2">
                    <a:lumMod val="75000"/>
                  </a:schemeClr>
                </a:solidFill>
                <a:latin typeface="Calibri" pitchFamily="34" charset="0"/>
                <a:cs typeface="Calibri" pitchFamily="34" charset="0"/>
              </a:rPr>
              <a:t>companion concept </a:t>
            </a:r>
            <a:r>
              <a:rPr lang="en-US" sz="2400" dirty="0">
                <a:latin typeface="Calibri" pitchFamily="34" charset="0"/>
                <a:cs typeface="Calibri" pitchFamily="34" charset="0"/>
              </a:rPr>
              <a:t>to standard deviation but </a:t>
            </a:r>
            <a:r>
              <a:rPr lang="en-US" sz="2400" i="1" dirty="0">
                <a:solidFill>
                  <a:schemeClr val="tx2">
                    <a:lumMod val="75000"/>
                  </a:schemeClr>
                </a:solidFill>
                <a:latin typeface="Calibri" pitchFamily="34" charset="0"/>
                <a:cs typeface="Calibri" pitchFamily="34" charset="0"/>
              </a:rPr>
              <a:t>not the same </a:t>
            </a:r>
            <a:r>
              <a:rPr lang="en-US" sz="2400" dirty="0">
                <a:latin typeface="Calibri" pitchFamily="34" charset="0"/>
                <a:cs typeface="Calibri" pitchFamily="34" charset="0"/>
              </a:rPr>
              <a:t>concept</a:t>
            </a:r>
          </a:p>
          <a:p>
            <a:endParaRPr lang="en-IN" dirty="0"/>
          </a:p>
        </p:txBody>
      </p:sp>
    </p:spTree>
    <p:extLst>
      <p:ext uri="{BB962C8B-B14F-4D97-AF65-F5344CB8AC3E}">
        <p14:creationId xmlns:p14="http://schemas.microsoft.com/office/powerpoint/2010/main" val="72413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IN" spc="-1" dirty="0">
                <a:latin typeface="Calibri"/>
                <a:ea typeface="Calibri"/>
              </a:rPr>
            </a:br>
            <a:r>
              <a:rPr lang="en-IN" spc="-1" dirty="0">
                <a:latin typeface="Calibri"/>
                <a:ea typeface="Calibri"/>
              </a:rPr>
              <a:t>Overview of the course</a:t>
            </a:r>
            <a:br>
              <a:rPr lang="en-IN" spc="-1" dirty="0">
                <a:solidFill>
                  <a:srgbClr val="000000"/>
                </a:solidFill>
                <a:latin typeface="Arial"/>
              </a:rPr>
            </a:br>
            <a:endParaRPr lang="en-IN" dirty="0"/>
          </a:p>
        </p:txBody>
      </p:sp>
      <p:sp>
        <p:nvSpPr>
          <p:cNvPr id="3" name="Text Placeholder 2"/>
          <p:cNvSpPr>
            <a:spLocks noGrp="1"/>
          </p:cNvSpPr>
          <p:nvPr>
            <p:ph type="body" sz="quarter" idx="13"/>
          </p:nvPr>
        </p:nvSpPr>
        <p:spPr>
          <a:xfrm>
            <a:off x="857738" y="1066800"/>
            <a:ext cx="11181862" cy="5181599"/>
          </a:xfrm>
        </p:spPr>
        <p:txBody>
          <a:bodyPr>
            <a:normAutofit/>
          </a:bodyPr>
          <a:lstStyle/>
          <a:p>
            <a:pPr>
              <a:spcBef>
                <a:spcPts val="561"/>
              </a:spcBef>
              <a:buFont typeface="Wingdings" panose="05000000000000000000" pitchFamily="2" charset="2"/>
              <a:buChar char="Ø"/>
            </a:pPr>
            <a:r>
              <a:rPr lang="en-IN" sz="2300" b="1" dirty="0">
                <a:latin typeface="+mn-lt"/>
              </a:rPr>
              <a:t>Module 1</a:t>
            </a:r>
            <a:r>
              <a:rPr lang="en-IN" sz="2300" dirty="0">
                <a:latin typeface="+mn-lt"/>
              </a:rPr>
              <a:t> : Basic Probability &amp; Statistics </a:t>
            </a:r>
          </a:p>
          <a:p>
            <a:pPr>
              <a:spcBef>
                <a:spcPts val="561"/>
              </a:spcBef>
              <a:buFont typeface="Wingdings" panose="05000000000000000000" pitchFamily="2" charset="2"/>
              <a:buChar char="Ø"/>
            </a:pPr>
            <a:endParaRPr lang="en-US" sz="2300" dirty="0">
              <a:latin typeface="+mn-lt"/>
            </a:endParaRPr>
          </a:p>
          <a:p>
            <a:pPr>
              <a:spcBef>
                <a:spcPts val="561"/>
              </a:spcBef>
              <a:buFont typeface="Wingdings" panose="05000000000000000000" pitchFamily="2" charset="2"/>
              <a:buChar char="Ø"/>
            </a:pPr>
            <a:r>
              <a:rPr lang="en-IN" sz="2300" b="1" dirty="0">
                <a:latin typeface="+mn-lt"/>
              </a:rPr>
              <a:t>Module 2</a:t>
            </a:r>
            <a:r>
              <a:rPr lang="en-IN" sz="2300" dirty="0">
                <a:latin typeface="+mn-lt"/>
              </a:rPr>
              <a:t> : Conditional Probability &amp; Bayes’ theorem</a:t>
            </a:r>
          </a:p>
          <a:p>
            <a:pPr>
              <a:spcBef>
                <a:spcPts val="561"/>
              </a:spcBef>
              <a:buFont typeface="Wingdings" panose="05000000000000000000" pitchFamily="2" charset="2"/>
              <a:buChar char="Ø"/>
            </a:pPr>
            <a:endParaRPr lang="en-US" sz="2300" dirty="0">
              <a:latin typeface="+mn-lt"/>
            </a:endParaRPr>
          </a:p>
          <a:p>
            <a:pPr>
              <a:spcBef>
                <a:spcPts val="561"/>
              </a:spcBef>
              <a:buFont typeface="Wingdings" panose="05000000000000000000" pitchFamily="2" charset="2"/>
              <a:buChar char="Ø"/>
            </a:pPr>
            <a:r>
              <a:rPr lang="en-IN" sz="2300" b="1" dirty="0">
                <a:latin typeface="+mn-lt"/>
              </a:rPr>
              <a:t>Module 3 </a:t>
            </a:r>
            <a:r>
              <a:rPr lang="en-IN" sz="2300" dirty="0">
                <a:latin typeface="+mn-lt"/>
              </a:rPr>
              <a:t>: Probability Distributions</a:t>
            </a:r>
            <a:endParaRPr lang="en-US" sz="2300" dirty="0">
              <a:latin typeface="+mn-lt"/>
            </a:endParaRPr>
          </a:p>
          <a:p>
            <a:pPr>
              <a:spcBef>
                <a:spcPts val="561"/>
              </a:spcBef>
              <a:buFont typeface="Wingdings" panose="05000000000000000000" pitchFamily="2" charset="2"/>
              <a:buChar char="Ø"/>
            </a:pPr>
            <a:endParaRPr lang="en-US" sz="2300" dirty="0">
              <a:latin typeface="+mn-lt"/>
            </a:endParaRPr>
          </a:p>
          <a:p>
            <a:pPr>
              <a:spcBef>
                <a:spcPts val="561"/>
              </a:spcBef>
              <a:buFont typeface="Wingdings" panose="05000000000000000000" pitchFamily="2" charset="2"/>
              <a:buChar char="Ø"/>
            </a:pPr>
            <a:r>
              <a:rPr lang="en-IN" sz="2300" b="1" dirty="0">
                <a:latin typeface="+mn-lt"/>
              </a:rPr>
              <a:t>Module 4 </a:t>
            </a:r>
            <a:r>
              <a:rPr lang="en-IN" sz="2300" dirty="0">
                <a:latin typeface="+mn-lt"/>
              </a:rPr>
              <a:t>: Hypothesis Testing </a:t>
            </a:r>
          </a:p>
          <a:p>
            <a:pPr>
              <a:spcBef>
                <a:spcPts val="561"/>
              </a:spcBef>
              <a:buFont typeface="Wingdings" panose="05000000000000000000" pitchFamily="2" charset="2"/>
              <a:buChar char="Ø"/>
            </a:pPr>
            <a:endParaRPr lang="en-IN" sz="2300" dirty="0">
              <a:latin typeface="+mn-lt"/>
            </a:endParaRPr>
          </a:p>
          <a:p>
            <a:pPr>
              <a:spcBef>
                <a:spcPts val="561"/>
              </a:spcBef>
              <a:buFont typeface="Wingdings" panose="05000000000000000000" pitchFamily="2" charset="2"/>
              <a:buChar char="Ø"/>
            </a:pPr>
            <a:r>
              <a:rPr lang="en-IN" sz="2300" b="1" dirty="0">
                <a:latin typeface="+mn-lt"/>
              </a:rPr>
              <a:t>Module 5 </a:t>
            </a:r>
            <a:r>
              <a:rPr lang="en-IN" sz="2300" dirty="0">
                <a:latin typeface="+mn-lt"/>
              </a:rPr>
              <a:t>: Prediction &amp; Forecasting </a:t>
            </a:r>
          </a:p>
          <a:p>
            <a:pPr>
              <a:spcBef>
                <a:spcPts val="561"/>
              </a:spcBef>
              <a:buFont typeface="Wingdings" panose="05000000000000000000" pitchFamily="2" charset="2"/>
              <a:buChar char="Ø"/>
            </a:pPr>
            <a:endParaRPr lang="en-IN" sz="2300" spc="-1" dirty="0">
              <a:solidFill>
                <a:srgbClr val="000000"/>
              </a:solidFill>
              <a:latin typeface="+mn-lt"/>
              <a:cs typeface="Calibri" pitchFamily="34" charset="0"/>
            </a:endParaRPr>
          </a:p>
          <a:p>
            <a:pPr>
              <a:spcBef>
                <a:spcPts val="561"/>
              </a:spcBef>
              <a:buFont typeface="Wingdings" panose="05000000000000000000" pitchFamily="2" charset="2"/>
              <a:buChar char="Ø"/>
            </a:pPr>
            <a:r>
              <a:rPr lang="en-IN" sz="2300" b="1" dirty="0">
                <a:latin typeface="+mn-lt"/>
              </a:rPr>
              <a:t>Module 6</a:t>
            </a:r>
            <a:r>
              <a:rPr lang="en-IN" sz="2300" dirty="0">
                <a:latin typeface="+mn-lt"/>
              </a:rPr>
              <a:t> : Prediction &amp; Forecasting; Gaussian Mixture model &amp;Expectation Maximization</a:t>
            </a:r>
            <a:endParaRPr lang="en-US" sz="2300" dirty="0">
              <a:latin typeface="+mn-lt"/>
            </a:endParaRPr>
          </a:p>
          <a:p>
            <a:endParaRPr lang="en-IN" dirty="0"/>
          </a:p>
        </p:txBody>
      </p:sp>
    </p:spTree>
    <p:extLst>
      <p:ext uri="{BB962C8B-B14F-4D97-AF65-F5344CB8AC3E}">
        <p14:creationId xmlns:p14="http://schemas.microsoft.com/office/powerpoint/2010/main" val="2356112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Standard Deviation</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04925"/>
            <a:ext cx="86868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1524001"/>
            <a:ext cx="2819400" cy="38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2819401" y="1524001"/>
            <a:ext cx="2819400" cy="380999"/>
          </a:xfrm>
          <a:prstGeom prst="wedgeRectCallout">
            <a:avLst>
              <a:gd name="adj1" fmla="val 1729"/>
              <a:gd name="adj2" fmla="val 187718"/>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71700" y="5553076"/>
            <a:ext cx="7848600" cy="830997"/>
          </a:xfrm>
          <a:prstGeom prst="rect">
            <a:avLst/>
          </a:prstGeom>
          <a:noFill/>
          <a:ln>
            <a:solidFill>
              <a:schemeClr val="accent5">
                <a:lumMod val="75000"/>
              </a:schemeClr>
            </a:solidFill>
          </a:ln>
        </p:spPr>
        <p:txBody>
          <a:bodyPr wrap="square" rtlCol="0">
            <a:spAutoFit/>
          </a:bodyPr>
          <a:lstStyle/>
          <a:p>
            <a:pPr marL="1258888" indent="-1258888"/>
            <a:r>
              <a:rPr lang="en-US" sz="2400" dirty="0">
                <a:latin typeface="Calibri" pitchFamily="34" charset="0"/>
                <a:cs typeface="Calibri" pitchFamily="34" charset="0"/>
              </a:rPr>
              <a:t>Exercise : Find out the deviations of all the data points with the mean….and then find the ‘mean deviation’.</a:t>
            </a:r>
          </a:p>
        </p:txBody>
      </p:sp>
    </p:spTree>
    <p:extLst>
      <p:ext uri="{BB962C8B-B14F-4D97-AF65-F5344CB8AC3E}">
        <p14:creationId xmlns:p14="http://schemas.microsoft.com/office/powerpoint/2010/main" val="2089634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The Standard Deviation</a:t>
            </a:r>
            <a:endParaRPr lang="en-IN" dirty="0"/>
          </a:p>
        </p:txBody>
      </p:sp>
      <p:sp>
        <p:nvSpPr>
          <p:cNvPr id="4" name="Text Placeholder 2"/>
          <p:cNvSpPr>
            <a:spLocks noGrp="1"/>
          </p:cNvSpPr>
          <p:nvPr>
            <p:ph type="body"/>
          </p:nvPr>
        </p:nvSpPr>
        <p:spPr>
          <a:xfrm>
            <a:off x="1447800" y="2133600"/>
            <a:ext cx="8915400" cy="1676400"/>
          </a:xfrm>
        </p:spPr>
        <p:txBody>
          <a:bodyPr vert="horz" lIns="0" tIns="0" rIns="0" bIns="0" rtlCol="0" anchor="t" anchorCtr="0">
            <a:noAutofit/>
          </a:bodyPr>
          <a:lstStyle/>
          <a:p>
            <a:pPr marL="342900" indent="-342900">
              <a:buFont typeface="Wingdings" panose="05000000000000000000" pitchFamily="2" charset="2"/>
              <a:buChar char="Ø"/>
            </a:pPr>
            <a:r>
              <a:rPr lang="en-US" sz="2400" b="0" dirty="0">
                <a:solidFill>
                  <a:schemeClr val="tx1"/>
                </a:solidFill>
                <a:latin typeface="Calibri" pitchFamily="34" charset="0"/>
                <a:cs typeface="Calibri" pitchFamily="34" charset="0"/>
              </a:rPr>
              <a:t>Mean deviations will always be ‘zero’ !</a:t>
            </a:r>
          </a:p>
          <a:p>
            <a:r>
              <a:rPr lang="en-US" sz="2400" b="0" dirty="0">
                <a:solidFill>
                  <a:schemeClr val="tx1"/>
                </a:solidFill>
                <a:latin typeface="Calibri" pitchFamily="34" charset="0"/>
                <a:cs typeface="Calibri" pitchFamily="34" charset="0"/>
              </a:rPr>
              <a:t>     (because Mean is a balance point)</a:t>
            </a:r>
          </a:p>
          <a:p>
            <a:endParaRPr lang="en-US" sz="2400" b="0" dirty="0">
              <a:solidFill>
                <a:schemeClr val="tx1"/>
              </a:solidFill>
              <a:latin typeface="Calibri" pitchFamily="34" charset="0"/>
              <a:cs typeface="Calibri" pitchFamily="34" charset="0"/>
            </a:endParaRPr>
          </a:p>
          <a:p>
            <a:pPr marL="342900" indent="-342900">
              <a:buFont typeface="Wingdings" panose="05000000000000000000" pitchFamily="2" charset="2"/>
              <a:buChar char="Ø"/>
            </a:pPr>
            <a:r>
              <a:rPr lang="en-US" sz="2400" b="0" dirty="0">
                <a:solidFill>
                  <a:schemeClr val="tx1"/>
                </a:solidFill>
                <a:latin typeface="Calibri" pitchFamily="34" charset="0"/>
                <a:cs typeface="Calibri" pitchFamily="34" charset="0"/>
              </a:rPr>
              <a:t>Then, how do you find ‘Standard Deviation’ ?</a:t>
            </a:r>
          </a:p>
        </p:txBody>
      </p:sp>
      <p:pic>
        <p:nvPicPr>
          <p:cNvPr id="5" name="Picture 2" descr="Image result for ques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3671560"/>
            <a:ext cx="2743200" cy="2704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96000" y="4717774"/>
            <a:ext cx="3657600" cy="523220"/>
          </a:xfrm>
          <a:prstGeom prst="rect">
            <a:avLst/>
          </a:prstGeom>
          <a:noFill/>
        </p:spPr>
        <p:txBody>
          <a:bodyPr wrap="square" rtlCol="0">
            <a:spAutoFit/>
          </a:bodyPr>
          <a:lstStyle/>
          <a:p>
            <a:r>
              <a:rPr lang="en-US" sz="2800" b="1" dirty="0">
                <a:solidFill>
                  <a:schemeClr val="accent6">
                    <a:lumMod val="75000"/>
                  </a:schemeClr>
                </a:solidFill>
                <a:latin typeface="Calibri" pitchFamily="34" charset="0"/>
                <a:cs typeface="Calibri" pitchFamily="34" charset="0"/>
              </a:rPr>
              <a:t>Need a new strategy </a:t>
            </a:r>
          </a:p>
        </p:txBody>
      </p:sp>
    </p:spTree>
    <p:extLst>
      <p:ext uri="{BB962C8B-B14F-4D97-AF65-F5344CB8AC3E}">
        <p14:creationId xmlns:p14="http://schemas.microsoft.com/office/powerpoint/2010/main" val="769507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The Standard Deviation</a:t>
            </a:r>
            <a:endParaRPr lang="en-IN" dirty="0"/>
          </a:p>
        </p:txBody>
      </p:sp>
      <p:sp>
        <p:nvSpPr>
          <p:cNvPr id="3" name="Text Placeholder 2"/>
          <p:cNvSpPr>
            <a:spLocks noGrp="1"/>
          </p:cNvSpPr>
          <p:nvPr>
            <p:ph type="body" sz="quarter" idx="13"/>
          </p:nvPr>
        </p:nvSpPr>
        <p:spPr>
          <a:xfrm>
            <a:off x="857739" y="1066801"/>
            <a:ext cx="10160000" cy="1752600"/>
          </a:xfrm>
        </p:spPr>
        <p:txBody>
          <a:bodyPr/>
          <a:lstStyle/>
          <a:p>
            <a:pPr>
              <a:buFont typeface="Wingdings" panose="05000000000000000000" pitchFamily="2" charset="2"/>
              <a:buChar char="Ø"/>
            </a:pPr>
            <a:r>
              <a:rPr lang="en-US" sz="2400" dirty="0">
                <a:latin typeface="Calibri" pitchFamily="34" charset="0"/>
                <a:cs typeface="Calibri" pitchFamily="34" charset="0"/>
              </a:rPr>
              <a:t>New Strategy :</a:t>
            </a:r>
          </a:p>
          <a:p>
            <a:pPr marL="801687" lvl="1" indent="-457200">
              <a:buFont typeface="+mj-lt"/>
              <a:buAutoNum type="alphaLcParenR"/>
            </a:pPr>
            <a:r>
              <a:rPr lang="en-US" sz="2400" dirty="0">
                <a:latin typeface="Calibri" pitchFamily="34" charset="0"/>
                <a:cs typeface="Calibri" pitchFamily="34" charset="0"/>
              </a:rPr>
              <a:t>First square each deviation score </a:t>
            </a:r>
          </a:p>
          <a:p>
            <a:pPr marL="801687" lvl="1" indent="-457200">
              <a:buFont typeface="+mj-lt"/>
              <a:buAutoNum type="alphaLcParenR"/>
            </a:pPr>
            <a:r>
              <a:rPr lang="en-US" sz="2400" dirty="0">
                <a:latin typeface="Calibri" pitchFamily="34" charset="0"/>
                <a:cs typeface="Calibri" pitchFamily="34" charset="0"/>
              </a:rPr>
              <a:t>Then sum the Squared Deviations (SS)</a:t>
            </a:r>
          </a:p>
          <a:p>
            <a:pPr marL="801687" lvl="1" indent="-457200">
              <a:buFont typeface="+mj-lt"/>
              <a:buAutoNum type="alphaLcParenR"/>
            </a:pPr>
            <a:r>
              <a:rPr lang="en-US" sz="2400" dirty="0">
                <a:latin typeface="Calibri" pitchFamily="34" charset="0"/>
                <a:cs typeface="Calibri" pitchFamily="34" charset="0"/>
              </a:rPr>
              <a:t>Average the squared deviations </a:t>
            </a:r>
          </a:p>
          <a:p>
            <a:endParaRPr lang="en-IN" dirty="0"/>
          </a:p>
        </p:txBody>
      </p:sp>
      <p:sp>
        <p:nvSpPr>
          <p:cNvPr id="5" name="Rectangle 4"/>
          <p:cNvSpPr/>
          <p:nvPr/>
        </p:nvSpPr>
        <p:spPr>
          <a:xfrm>
            <a:off x="1295400" y="2979003"/>
            <a:ext cx="7172325" cy="830997"/>
          </a:xfrm>
          <a:prstGeom prst="rect">
            <a:avLst/>
          </a:prstGeom>
          <a:solidFill>
            <a:schemeClr val="accent1">
              <a:lumMod val="40000"/>
              <a:lumOff val="60000"/>
            </a:schemeClr>
          </a:solidFill>
        </p:spPr>
        <p:txBody>
          <a:bodyPr wrap="square">
            <a:spAutoFit/>
          </a:bodyPr>
          <a:lstStyle/>
          <a:p>
            <a:pPr marL="687387" lvl="1" indent="-342900">
              <a:buFont typeface="Arial" pitchFamily="34" charset="0"/>
              <a:buChar char="•"/>
            </a:pPr>
            <a:r>
              <a:rPr lang="en-US" sz="2400" dirty="0">
                <a:latin typeface="Calibri" pitchFamily="34" charset="0"/>
                <a:cs typeface="Calibri" pitchFamily="34" charset="0"/>
              </a:rPr>
              <a:t>Mean Squared Deviation is known as </a:t>
            </a:r>
            <a:r>
              <a:rPr lang="en-US" sz="2400" b="1" dirty="0">
                <a:latin typeface="Calibri" pitchFamily="34" charset="0"/>
                <a:cs typeface="Calibri" pitchFamily="34" charset="0"/>
              </a:rPr>
              <a:t>“Variance” </a:t>
            </a:r>
          </a:p>
          <a:p>
            <a:pPr marL="687387" lvl="1" indent="-342900">
              <a:buFont typeface="Arial" pitchFamily="34" charset="0"/>
              <a:buChar char="•"/>
            </a:pPr>
            <a:r>
              <a:rPr lang="en-US" sz="2400" dirty="0">
                <a:latin typeface="Calibri" pitchFamily="34" charset="0"/>
                <a:cs typeface="Calibri" pitchFamily="34" charset="0"/>
              </a:rPr>
              <a:t>Variability is now measured in squared units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419600"/>
            <a:ext cx="7172325" cy="723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401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The Variance</a:t>
            </a:r>
            <a:endParaRPr lang="en-IN" dirty="0"/>
          </a:p>
        </p:txBody>
      </p:sp>
      <p:sp>
        <p:nvSpPr>
          <p:cNvPr id="5" name="Text Placeholder 2"/>
          <p:cNvSpPr>
            <a:spLocks noGrp="1"/>
          </p:cNvSpPr>
          <p:nvPr>
            <p:ph type="body"/>
          </p:nvPr>
        </p:nvSpPr>
        <p:spPr>
          <a:xfrm>
            <a:off x="1600201" y="1593574"/>
            <a:ext cx="8991600" cy="844826"/>
          </a:xfrm>
          <a:ln>
            <a:solidFill>
              <a:schemeClr val="accent5">
                <a:lumMod val="75000"/>
              </a:schemeClr>
            </a:solidFill>
          </a:ln>
        </p:spPr>
        <p:txBody>
          <a:bodyPr vert="horz" lIns="91440" tIns="91440" rIns="91440" bIns="91440" rtlCol="0" anchor="t" anchorCtr="0">
            <a:noAutofit/>
          </a:bodyPr>
          <a:lstStyle/>
          <a:p>
            <a:pPr algn="just"/>
            <a:r>
              <a:rPr lang="en-US" sz="2400" b="0" dirty="0">
                <a:solidFill>
                  <a:schemeClr val="tx1"/>
                </a:solidFill>
                <a:latin typeface="+mn-lt"/>
              </a:rPr>
              <a:t>Variance equals mean (average) squared deviation (distance) of the scores from the mean </a:t>
            </a:r>
            <a:endParaRPr lang="en-US" sz="2400" b="0" dirty="0">
              <a:solidFill>
                <a:schemeClr val="tx1"/>
              </a:solidFill>
              <a:latin typeface="+mn-lt"/>
              <a:cs typeface="Calibri" pitchFamily="34" charset="0"/>
            </a:endParaRPr>
          </a:p>
          <a:p>
            <a:pPr algn="just"/>
            <a:r>
              <a:rPr lang="en-US" sz="2400" b="0" dirty="0">
                <a:solidFill>
                  <a:schemeClr val="tx1"/>
                </a:solidFill>
                <a:latin typeface="+mn-lt"/>
                <a:cs typeface="Calibri" pitchFamily="34" charset="0"/>
              </a:rPr>
              <a:t>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3138657"/>
            <a:ext cx="8839201" cy="1457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4899991"/>
            <a:ext cx="38957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038600" y="5183509"/>
            <a:ext cx="1066800" cy="461665"/>
          </a:xfrm>
          <a:prstGeom prst="rect">
            <a:avLst/>
          </a:prstGeom>
          <a:noFill/>
        </p:spPr>
        <p:txBody>
          <a:bodyPr wrap="square" rtlCol="0">
            <a:spAutoFit/>
          </a:bodyPr>
          <a:lstStyle/>
          <a:p>
            <a:r>
              <a:rPr lang="en-US" sz="2400" dirty="0"/>
              <a:t>where</a:t>
            </a:r>
          </a:p>
        </p:txBody>
      </p:sp>
    </p:spTree>
    <p:extLst>
      <p:ext uri="{BB962C8B-B14F-4D97-AF65-F5344CB8AC3E}">
        <p14:creationId xmlns:p14="http://schemas.microsoft.com/office/powerpoint/2010/main" val="2538386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The Population Variance</a:t>
            </a:r>
            <a:endParaRPr lang="en-IN" dirty="0"/>
          </a:p>
        </p:txBody>
      </p:sp>
      <p:sp>
        <p:nvSpPr>
          <p:cNvPr id="3" name="Text Placeholder 2"/>
          <p:cNvSpPr>
            <a:spLocks noGrp="1"/>
          </p:cNvSpPr>
          <p:nvPr>
            <p:ph type="body" sz="quarter" idx="13"/>
          </p:nvPr>
        </p:nvSpPr>
        <p:spPr>
          <a:xfrm>
            <a:off x="857738" y="1600201"/>
            <a:ext cx="10419861" cy="4419599"/>
          </a:xfrm>
        </p:spPr>
        <p:txBody>
          <a:bodyPr>
            <a:normAutofit/>
          </a:bodyPr>
          <a:lstStyle/>
          <a:p>
            <a:pPr marL="342900" indent="-342900" algn="just">
              <a:buFont typeface="Wingdings" panose="05000000000000000000" pitchFamily="2" charset="2"/>
              <a:buChar char="v"/>
            </a:pPr>
            <a:r>
              <a:rPr lang="en-US" sz="2800" dirty="0">
                <a:latin typeface="+mn-lt"/>
              </a:rPr>
              <a:t>Population variance equals mean (average) squared deviation (distance) of the scores from the population mean </a:t>
            </a:r>
          </a:p>
          <a:p>
            <a:pPr marL="342900" indent="-342900" algn="just">
              <a:buFont typeface="Wingdings" panose="05000000000000000000" pitchFamily="2" charset="2"/>
              <a:buChar char="v"/>
            </a:pPr>
            <a:endParaRPr lang="en-US" sz="2800" dirty="0">
              <a:latin typeface="+mn-lt"/>
              <a:cs typeface="Calibri" pitchFamily="34" charset="0"/>
            </a:endParaRPr>
          </a:p>
          <a:p>
            <a:pPr marL="342900" indent="-342900" algn="just">
              <a:buFont typeface="Wingdings" panose="05000000000000000000" pitchFamily="2" charset="2"/>
              <a:buChar char="v"/>
            </a:pPr>
            <a:r>
              <a:rPr lang="en-US" sz="2800" dirty="0">
                <a:latin typeface="+mn-lt"/>
              </a:rPr>
              <a:t>Variance is the average of squared deviations, so we identify population variance with a lowercase Greek letter sigma squared: σ</a:t>
            </a:r>
            <a:r>
              <a:rPr lang="en-US" sz="2800" baseline="30000" dirty="0">
                <a:latin typeface="+mn-lt"/>
              </a:rPr>
              <a:t>2</a:t>
            </a:r>
          </a:p>
          <a:p>
            <a:pPr marL="342900" indent="-342900" algn="just">
              <a:buFont typeface="Wingdings" panose="05000000000000000000" pitchFamily="2" charset="2"/>
              <a:buChar char="v"/>
            </a:pPr>
            <a:endParaRPr lang="en-US" sz="2800" dirty="0">
              <a:latin typeface="+mn-lt"/>
            </a:endParaRPr>
          </a:p>
          <a:p>
            <a:pPr marL="342900" indent="-342900" algn="just">
              <a:buFont typeface="Wingdings" panose="05000000000000000000" pitchFamily="2" charset="2"/>
              <a:buChar char="v"/>
            </a:pPr>
            <a:r>
              <a:rPr lang="en-US" sz="2800" dirty="0">
                <a:latin typeface="+mn-lt"/>
              </a:rPr>
              <a:t>Standard deviation is the square root of the variance, so we identify it with a lowercase Greek letter sigma: σ</a:t>
            </a:r>
            <a:endParaRPr lang="en-US" sz="2800" dirty="0">
              <a:latin typeface="+mn-lt"/>
              <a:cs typeface="Calibri" pitchFamily="34" charset="0"/>
            </a:endParaRPr>
          </a:p>
          <a:p>
            <a:pPr marL="0" indent="0">
              <a:buNone/>
            </a:pPr>
            <a:r>
              <a:rPr lang="en-US" dirty="0">
                <a:latin typeface="Calibri" pitchFamily="34" charset="0"/>
                <a:cs typeface="Calibri" pitchFamily="34" charset="0"/>
              </a:rPr>
              <a:t>    </a:t>
            </a:r>
          </a:p>
          <a:p>
            <a:endParaRPr lang="en-IN" dirty="0"/>
          </a:p>
        </p:txBody>
      </p:sp>
    </p:spTree>
    <p:extLst>
      <p:ext uri="{BB962C8B-B14F-4D97-AF65-F5344CB8AC3E}">
        <p14:creationId xmlns:p14="http://schemas.microsoft.com/office/powerpoint/2010/main" val="1103425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5" name="Table 4">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189458641"/>
              </p:ext>
            </p:extLst>
          </p:nvPr>
        </p:nvGraphicFramePr>
        <p:xfrm>
          <a:off x="838200" y="1066800"/>
          <a:ext cx="2457449" cy="5105395"/>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843065">
                <a:tc>
                  <a:txBody>
                    <a:bodyPr/>
                    <a:lstStyle/>
                    <a:p>
                      <a:pPr algn="ctr" fontAlgn="ctr"/>
                      <a:r>
                        <a:rPr lang="en-US" sz="2400" b="0" i="0" u="none" strike="noStrike" dirty="0">
                          <a:solidFill>
                            <a:srgbClr val="FF0000"/>
                          </a:solidFill>
                          <a:latin typeface="+mn-lt"/>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mn-lt"/>
                        </a:rPr>
                        <a:t>X</a:t>
                      </a:r>
                      <a:r>
                        <a:rPr lang="en-US" sz="2400" b="0" i="0" u="none" strike="noStrike" baseline="-25000" dirty="0">
                          <a:solidFill>
                            <a:srgbClr val="FF0000"/>
                          </a:solidFill>
                          <a:latin typeface="+mn-lt"/>
                        </a:rPr>
                        <a:t>1</a:t>
                      </a:r>
                      <a:endParaRPr lang="en-US" sz="2400" b="0" i="0" u="none" strike="noStrike" dirty="0">
                        <a:solidFill>
                          <a:srgbClr val="FF0000"/>
                        </a:solidFill>
                        <a:latin typeface="+mn-lt"/>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26233">
                <a:tc>
                  <a:txBody>
                    <a:bodyPr/>
                    <a:lstStyle/>
                    <a:p>
                      <a:pPr algn="ctr" fontAlgn="ctr"/>
                      <a:r>
                        <a:rPr lang="en-US" sz="2400" b="0" i="0" u="none" strike="noStrike" dirty="0">
                          <a:solidFill>
                            <a:srgbClr val="000000"/>
                          </a:solidFill>
                          <a:latin typeface="+mn-lt"/>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6233">
                <a:tc>
                  <a:txBody>
                    <a:bodyPr/>
                    <a:lstStyle/>
                    <a:p>
                      <a:pPr algn="ctr" fontAlgn="ctr"/>
                      <a:r>
                        <a:rPr lang="en-US" sz="2400" b="0" i="0" u="none" strike="noStrike">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6233">
                <a:tc>
                  <a:txBody>
                    <a:bodyPr/>
                    <a:lstStyle/>
                    <a:p>
                      <a:pPr algn="ctr" fontAlgn="ctr"/>
                      <a:r>
                        <a:rPr lang="en-US" sz="2400" b="0" i="0" u="none" strike="noStrike">
                          <a:solidFill>
                            <a:srgbClr val="000000"/>
                          </a:solidFill>
                          <a:latin typeface="+mn-lt"/>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6233">
                <a:tc>
                  <a:txBody>
                    <a:bodyPr/>
                    <a:lstStyle/>
                    <a:p>
                      <a:pPr algn="ctr" fontAlgn="ctr"/>
                      <a:r>
                        <a:rPr lang="en-US" sz="2400" b="0" i="0" u="none" strike="noStrike">
                          <a:solidFill>
                            <a:srgbClr val="000000"/>
                          </a:solidFill>
                          <a:latin typeface="+mn-lt"/>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mn-lt"/>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6233">
                <a:tc>
                  <a:txBody>
                    <a:bodyPr/>
                    <a:lstStyle/>
                    <a:p>
                      <a:pPr algn="ctr" fontAlgn="ctr"/>
                      <a:r>
                        <a:rPr lang="en-US" sz="24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mn-lt"/>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6233">
                <a:tc>
                  <a:txBody>
                    <a:bodyPr/>
                    <a:lstStyle/>
                    <a:p>
                      <a:pPr algn="ctr" fontAlgn="ctr"/>
                      <a:r>
                        <a:rPr lang="en-US" sz="2400" b="0" i="0" u="none" strike="noStrike" dirty="0">
                          <a:solidFill>
                            <a:srgbClr val="000000"/>
                          </a:solidFill>
                          <a:latin typeface="+mn-lt"/>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6233">
                <a:tc>
                  <a:txBody>
                    <a:bodyPr/>
                    <a:lstStyle/>
                    <a:p>
                      <a:pPr algn="ctr" fontAlgn="ctr"/>
                      <a:r>
                        <a:rPr lang="en-US" sz="2400" b="0" i="0" u="none" strike="noStrike">
                          <a:solidFill>
                            <a:srgbClr val="000000"/>
                          </a:solidFill>
                          <a:latin typeface="+mn-lt"/>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26233">
                <a:tc>
                  <a:txBody>
                    <a:bodyPr/>
                    <a:lstStyle/>
                    <a:p>
                      <a:pPr algn="ctr" fontAlgn="ctr"/>
                      <a:r>
                        <a:rPr lang="en-US" sz="2400" b="0" i="0" u="none" strike="noStrike">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26233">
                <a:tc>
                  <a:txBody>
                    <a:bodyPr/>
                    <a:lstStyle/>
                    <a:p>
                      <a:pPr algn="ctr" fontAlgn="ctr"/>
                      <a:r>
                        <a:rPr lang="en-US" sz="2400" b="0" i="0" u="none" strike="noStrike">
                          <a:solidFill>
                            <a:srgbClr val="000000"/>
                          </a:solidFill>
                          <a:latin typeface="+mn-lt"/>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26233">
                <a:tc>
                  <a:txBody>
                    <a:bodyPr/>
                    <a:lstStyle/>
                    <a:p>
                      <a:pPr algn="ctr" fontAlgn="ctr"/>
                      <a:r>
                        <a:rPr lang="en-US" sz="2400" b="0" i="0" u="none" strike="noStrike">
                          <a:solidFill>
                            <a:srgbClr val="FF0000"/>
                          </a:solidFill>
                          <a:latin typeface="+mn-lt"/>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400" b="0" i="0" u="none" strike="noStrike" dirty="0">
                          <a:solidFill>
                            <a:srgbClr val="FF0000"/>
                          </a:solidFill>
                          <a:latin typeface="+mn-lt"/>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6" name="Table 5">
            <a:extLst>
              <a:ext uri="{FF2B5EF4-FFF2-40B4-BE49-F238E27FC236}">
                <a16:creationId xmlns:a16="http://schemas.microsoft.com/office/drawing/2014/main" id="{B18B8085-6823-431A-90B1-A2523D13CA88}"/>
              </a:ext>
            </a:extLst>
          </p:cNvPr>
          <p:cNvGraphicFramePr>
            <a:graphicFrameLocks noGrp="1"/>
          </p:cNvGraphicFramePr>
          <p:nvPr>
            <p:extLst>
              <p:ext uri="{D42A27DB-BD31-4B8C-83A1-F6EECF244321}">
                <p14:modId xmlns:p14="http://schemas.microsoft.com/office/powerpoint/2010/main" val="2922784527"/>
              </p:ext>
            </p:extLst>
          </p:nvPr>
        </p:nvGraphicFramePr>
        <p:xfrm>
          <a:off x="3657600" y="1066800"/>
          <a:ext cx="4610100" cy="2792488"/>
        </p:xfrm>
        <a:graphic>
          <a:graphicData uri="http://schemas.openxmlformats.org/drawingml/2006/table">
            <a:tbl>
              <a:tblPr/>
              <a:tblGrid>
                <a:gridCol w="2311402">
                  <a:extLst>
                    <a:ext uri="{9D8B030D-6E8A-4147-A177-3AD203B41FA5}">
                      <a16:colId xmlns:a16="http://schemas.microsoft.com/office/drawing/2014/main" val="20000"/>
                    </a:ext>
                  </a:extLst>
                </a:gridCol>
                <a:gridCol w="2298698">
                  <a:extLst>
                    <a:ext uri="{9D8B030D-6E8A-4147-A177-3AD203B41FA5}">
                      <a16:colId xmlns:a16="http://schemas.microsoft.com/office/drawing/2014/main" val="20001"/>
                    </a:ext>
                  </a:extLst>
                </a:gridCol>
              </a:tblGrid>
              <a:tr h="698122">
                <a:tc>
                  <a:txBody>
                    <a:bodyPr/>
                    <a:lstStyle/>
                    <a:p>
                      <a:pPr algn="l" fontAlgn="ctr"/>
                      <a:r>
                        <a:rPr lang="en-US" sz="2000" b="0" i="0" u="none" strike="noStrike" dirty="0">
                          <a:solidFill>
                            <a:srgbClr val="0000FF"/>
                          </a:solidFill>
                          <a:latin typeface="+mn-lt"/>
                        </a:rPr>
                        <a:t>Statistical measures</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Group</a:t>
                      </a:r>
                    </a:p>
                    <a:p>
                      <a:pPr algn="ctr" fontAlgn="b"/>
                      <a:r>
                        <a:rPr lang="en-US" sz="2000" b="0" i="0" u="none" strike="noStrike" dirty="0">
                          <a:solidFill>
                            <a:srgbClr val="0000FF"/>
                          </a:solidFill>
                          <a:latin typeface="+mn-lt"/>
                        </a:rPr>
                        <a:t> 1 &amp; 2</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3"/>
                  </a:ext>
                </a:extLst>
              </a:tr>
              <a:tr h="698122">
                <a:tc>
                  <a:txBody>
                    <a:bodyPr/>
                    <a:lstStyle/>
                    <a:p>
                      <a:pPr algn="l" fontAlgn="ctr"/>
                      <a:r>
                        <a:rPr lang="en-US" sz="2000" b="0" i="0" u="none" strike="noStrike" dirty="0">
                          <a:solidFill>
                            <a:srgbClr val="0000FF"/>
                          </a:solidFill>
                          <a:latin typeface="+mn-lt"/>
                        </a:rPr>
                        <a:t> Mean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0"/>
                  </a:ext>
                </a:extLst>
              </a:tr>
              <a:tr h="698122">
                <a:tc>
                  <a:txBody>
                    <a:bodyPr/>
                    <a:lstStyle/>
                    <a:p>
                      <a:pPr algn="l" fontAlgn="ctr"/>
                      <a:r>
                        <a:rPr lang="en-US" sz="2000" b="0" i="0" u="none" strike="noStrike" dirty="0">
                          <a:solidFill>
                            <a:srgbClr val="0000FF"/>
                          </a:solidFill>
                          <a:latin typeface="+mn-lt"/>
                        </a:rPr>
                        <a:t> Median</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1"/>
                  </a:ext>
                </a:extLst>
              </a:tr>
              <a:tr h="698122">
                <a:tc>
                  <a:txBody>
                    <a:bodyPr/>
                    <a:lstStyle/>
                    <a:p>
                      <a:pPr algn="l" fontAlgn="ctr"/>
                      <a:r>
                        <a:rPr lang="en-US" sz="2000" b="0" i="0" u="none" strike="noStrike" dirty="0">
                          <a:solidFill>
                            <a:srgbClr val="0000FF"/>
                          </a:solidFill>
                          <a:latin typeface="+mn-lt"/>
                        </a:rPr>
                        <a:t> Mode</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tc>
                  <a:txBody>
                    <a:bodyPr/>
                    <a:lstStyle/>
                    <a:p>
                      <a:pPr algn="ctr" fontAlgn="b"/>
                      <a:r>
                        <a:rPr lang="en-US" sz="2000" b="0" i="0" u="none" strike="noStrike" dirty="0">
                          <a:solidFill>
                            <a:srgbClr val="0000FF"/>
                          </a:solidFill>
                          <a:latin typeface="+mn-lt"/>
                        </a:rPr>
                        <a:t>5</a:t>
                      </a:r>
                    </a:p>
                  </a:txBody>
                  <a:tcPr marL="14631" marR="14631" marT="110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BD"/>
                    </a:solidFill>
                  </a:tcPr>
                </a:tc>
                <a:extLst>
                  <a:ext uri="{0D108BD9-81ED-4DB2-BD59-A6C34878D82A}">
                    <a16:rowId xmlns:a16="http://schemas.microsoft.com/office/drawing/2014/main" val="10002"/>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15390337"/>
              </p:ext>
            </p:extLst>
          </p:nvPr>
        </p:nvGraphicFramePr>
        <p:xfrm>
          <a:off x="8796337" y="1143000"/>
          <a:ext cx="3167063" cy="1600200"/>
        </p:xfrm>
        <a:graphic>
          <a:graphicData uri="http://schemas.openxmlformats.org/presentationml/2006/ole">
            <mc:AlternateContent xmlns:mc="http://schemas.openxmlformats.org/markup-compatibility/2006">
              <mc:Choice xmlns:v="urn:schemas-microsoft-com:vml" Requires="v">
                <p:oleObj name="Equation" r:id="rId2" imgW="1206360" imgH="609480" progId="Equation.3">
                  <p:embed/>
                </p:oleObj>
              </mc:Choice>
              <mc:Fallback>
                <p:oleObj name="Equation" r:id="rId2" imgW="1206360" imgH="609480" progId="Equation.3">
                  <p:embed/>
                  <p:pic>
                    <p:nvPicPr>
                      <p:cNvPr id="7" name="Object 6"/>
                      <p:cNvPicPr/>
                      <p:nvPr/>
                    </p:nvPicPr>
                    <p:blipFill>
                      <a:blip r:embed="rId3"/>
                      <a:stretch>
                        <a:fillRect/>
                      </a:stretch>
                    </p:blipFill>
                    <p:spPr>
                      <a:xfrm>
                        <a:off x="8796337" y="1143000"/>
                        <a:ext cx="3167063" cy="1600200"/>
                      </a:xfrm>
                      <a:prstGeom prst="rect">
                        <a:avLst/>
                      </a:prstGeom>
                      <a:solidFill>
                        <a:schemeClr val="accent2">
                          <a:lumMod val="20000"/>
                          <a:lumOff val="80000"/>
                        </a:schemeClr>
                      </a:solidFill>
                    </p:spPr>
                  </p:pic>
                </p:oleObj>
              </mc:Fallback>
            </mc:AlternateContent>
          </a:graphicData>
        </a:graphic>
      </p:graphicFrame>
      <p:pic>
        <p:nvPicPr>
          <p:cNvPr id="8" name="Picture 7">
            <a:extLst>
              <a:ext uri="{FF2B5EF4-FFF2-40B4-BE49-F238E27FC236}">
                <a16:creationId xmlns:a16="http://schemas.microsoft.com/office/drawing/2014/main" id="{2DE55E14-A4B1-45B8-9E6C-62625AC14224}"/>
              </a:ext>
            </a:extLst>
          </p:cNvPr>
          <p:cNvPicPr>
            <a:picLocks noChangeAspect="1"/>
          </p:cNvPicPr>
          <p:nvPr/>
        </p:nvPicPr>
        <p:blipFill>
          <a:blip r:embed="rId4"/>
          <a:stretch>
            <a:fillRect/>
          </a:stretch>
        </p:blipFill>
        <p:spPr>
          <a:xfrm>
            <a:off x="8576468" y="3048000"/>
            <a:ext cx="3167063" cy="148456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3AEE8D-6C26-4A6C-83A1-FD1E933BAFD3}"/>
                  </a:ext>
                </a:extLst>
              </p:cNvPr>
              <p:cNvSpPr txBox="1"/>
              <p:nvPr/>
            </p:nvSpPr>
            <p:spPr>
              <a:xfrm>
                <a:off x="8693865" y="4953000"/>
                <a:ext cx="3117135" cy="1273041"/>
              </a:xfrm>
              <a:prstGeom prst="rect">
                <a:avLst/>
              </a:prstGeom>
              <a:solidFill>
                <a:srgbClr val="FFFF99"/>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1">
                          <a:latin typeface="Cambria Math" panose="02040503050406030204" pitchFamily="18" charset="0"/>
                        </a:rPr>
                        <m:t>𝐒</m:t>
                      </m:r>
                      <m:r>
                        <a:rPr lang="en-IN" sz="2800" b="1">
                          <a:latin typeface="Cambria Math" panose="02040503050406030204" pitchFamily="18" charset="0"/>
                        </a:rPr>
                        <m:t>=</m:t>
                      </m:r>
                      <m:rad>
                        <m:radPr>
                          <m:degHide m:val="on"/>
                          <m:ctrlPr>
                            <a:rPr lang="en-IN" sz="2800" b="1" i="1">
                              <a:latin typeface="Cambria Math" panose="02040503050406030204" pitchFamily="18" charset="0"/>
                            </a:rPr>
                          </m:ctrlPr>
                        </m:radPr>
                        <m:deg/>
                        <m:e>
                          <m:f>
                            <m:fPr>
                              <m:ctrlPr>
                                <a:rPr lang="en-IN" sz="2800" b="1" i="1">
                                  <a:latin typeface="Cambria Math" panose="02040503050406030204" pitchFamily="18" charset="0"/>
                                </a:rPr>
                              </m:ctrlPr>
                            </m:fPr>
                            <m:num>
                              <m:r>
                                <a:rPr lang="en-IN" sz="2800" b="1">
                                  <a:latin typeface="Cambria Math" panose="02040503050406030204" pitchFamily="18" charset="0"/>
                                </a:rPr>
                                <m:t>𝟏𝟑𝟒</m:t>
                              </m:r>
                            </m:num>
                            <m:den>
                              <m:r>
                                <a:rPr lang="en-IN" sz="2800" b="1">
                                  <a:latin typeface="Cambria Math" panose="02040503050406030204" pitchFamily="18" charset="0"/>
                                </a:rPr>
                                <m:t>𝟖</m:t>
                              </m:r>
                            </m:den>
                          </m:f>
                        </m:e>
                      </m:rad>
                      <m:r>
                        <a:rPr lang="en-IN" sz="2800" b="1">
                          <a:latin typeface="Cambria Math" panose="02040503050406030204" pitchFamily="18" charset="0"/>
                        </a:rPr>
                        <m:t>=</m:t>
                      </m:r>
                      <m:r>
                        <a:rPr lang="en-IN" sz="2800" b="1">
                          <a:latin typeface="Cambria Math" panose="02040503050406030204" pitchFamily="18" charset="0"/>
                        </a:rPr>
                        <m:t>𝟒</m:t>
                      </m:r>
                      <m:r>
                        <a:rPr lang="en-IN" sz="2800" b="1">
                          <a:latin typeface="Cambria Math" panose="02040503050406030204" pitchFamily="18" charset="0"/>
                        </a:rPr>
                        <m:t>.</m:t>
                      </m:r>
                      <m:r>
                        <a:rPr lang="en-IN" sz="2800" b="1">
                          <a:latin typeface="Cambria Math" panose="02040503050406030204" pitchFamily="18" charset="0"/>
                        </a:rPr>
                        <m:t>𝟎𝟗𝟑</m:t>
                      </m:r>
                    </m:oMath>
                  </m:oMathPara>
                </a14:m>
                <a:endParaRPr lang="en-IN" sz="2800" b="1" dirty="0"/>
              </a:p>
            </p:txBody>
          </p:sp>
        </mc:Choice>
        <mc:Fallback xmlns="">
          <p:sp>
            <p:nvSpPr>
              <p:cNvPr id="9" name="TextBox 8">
                <a:extLst>
                  <a:ext uri="{FF2B5EF4-FFF2-40B4-BE49-F238E27FC236}">
                    <a16:creationId xmlns:a16="http://schemas.microsoft.com/office/drawing/2014/main" id="{EA3AEE8D-6C26-4A6C-83A1-FD1E933BAFD3}"/>
                  </a:ext>
                </a:extLst>
              </p:cNvPr>
              <p:cNvSpPr txBox="1">
                <a:spLocks noRot="1" noChangeAspect="1" noMove="1" noResize="1" noEditPoints="1" noAdjustHandles="1" noChangeArrowheads="1" noChangeShapeType="1" noTextEdit="1"/>
              </p:cNvSpPr>
              <p:nvPr/>
            </p:nvSpPr>
            <p:spPr>
              <a:xfrm>
                <a:off x="8693865" y="4953000"/>
                <a:ext cx="3117135" cy="1273041"/>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86304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5" name="Table 4">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89065009"/>
              </p:ext>
            </p:extLst>
          </p:nvPr>
        </p:nvGraphicFramePr>
        <p:xfrm>
          <a:off x="1962151" y="1142998"/>
          <a:ext cx="2457449" cy="5196428"/>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858178">
                <a:tc>
                  <a:txBody>
                    <a:bodyPr/>
                    <a:lstStyle/>
                    <a:p>
                      <a:pPr algn="ctr" fontAlgn="ctr"/>
                      <a:r>
                        <a:rPr lang="en-US" sz="1800" b="0" i="0" u="none" strike="noStrike" dirty="0">
                          <a:solidFill>
                            <a:srgbClr val="FF0000"/>
                          </a:solidFill>
                          <a:latin typeface="+mn-lt"/>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0" i="0" u="none" strike="noStrike" dirty="0">
                          <a:solidFill>
                            <a:srgbClr val="FF0000"/>
                          </a:solidFill>
                          <a:latin typeface="+mn-lt"/>
                        </a:rPr>
                        <a:t>X</a:t>
                      </a:r>
                      <a:r>
                        <a:rPr lang="en-US" sz="1800" b="0" i="0" u="none" strike="noStrike" baseline="-25000" dirty="0">
                          <a:solidFill>
                            <a:srgbClr val="FF0000"/>
                          </a:solidFill>
                          <a:latin typeface="+mn-lt"/>
                        </a:rPr>
                        <a:t>1</a:t>
                      </a:r>
                      <a:endParaRPr lang="en-US" sz="1800" b="0" i="0" u="none" strike="noStrike" dirty="0">
                        <a:solidFill>
                          <a:srgbClr val="FF0000"/>
                        </a:solidFill>
                        <a:latin typeface="+mn-lt"/>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33825">
                <a:tc>
                  <a:txBody>
                    <a:bodyPr/>
                    <a:lstStyle/>
                    <a:p>
                      <a:pPr algn="ctr" fontAlgn="ctr"/>
                      <a:r>
                        <a:rPr lang="en-US" sz="1800" b="0" i="0" u="none" strike="noStrike" dirty="0">
                          <a:solidFill>
                            <a:srgbClr val="000000"/>
                          </a:solidFill>
                          <a:latin typeface="+mn-lt"/>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3825">
                <a:tc>
                  <a:txBody>
                    <a:bodyPr/>
                    <a:lstStyle/>
                    <a:p>
                      <a:pPr algn="ctr" fontAlgn="ctr"/>
                      <a:r>
                        <a:rPr lang="en-US" sz="1800" b="0" i="0" u="none" strike="noStrike">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3825">
                <a:tc>
                  <a:txBody>
                    <a:bodyPr/>
                    <a:lstStyle/>
                    <a:p>
                      <a:pPr algn="ctr" fontAlgn="ctr"/>
                      <a:r>
                        <a:rPr lang="en-US" sz="1800" b="0" i="0" u="none" strike="noStrike">
                          <a:solidFill>
                            <a:srgbClr val="000000"/>
                          </a:solidFill>
                          <a:latin typeface="+mn-lt"/>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3825">
                <a:tc>
                  <a:txBody>
                    <a:bodyPr/>
                    <a:lstStyle/>
                    <a:p>
                      <a:pPr algn="ctr" fontAlgn="ctr"/>
                      <a:r>
                        <a:rPr lang="en-US" sz="1800" b="0" i="0" u="none" strike="noStrike">
                          <a:solidFill>
                            <a:srgbClr val="000000"/>
                          </a:solidFill>
                          <a:latin typeface="+mn-lt"/>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mn-lt"/>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3825">
                <a:tc>
                  <a:txBody>
                    <a:bodyPr/>
                    <a:lstStyle/>
                    <a:p>
                      <a:pPr algn="ctr" fontAlgn="ctr"/>
                      <a:r>
                        <a:rPr lang="en-US" sz="1800" b="0" i="0" u="none" strike="noStrike">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mn-lt"/>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3825">
                <a:tc>
                  <a:txBody>
                    <a:bodyPr/>
                    <a:lstStyle/>
                    <a:p>
                      <a:pPr algn="ctr" fontAlgn="ctr"/>
                      <a:r>
                        <a:rPr lang="en-US" sz="1800" b="0" i="0" u="none" strike="noStrike">
                          <a:solidFill>
                            <a:srgbClr val="000000"/>
                          </a:solidFill>
                          <a:latin typeface="+mn-lt"/>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33825">
                <a:tc>
                  <a:txBody>
                    <a:bodyPr/>
                    <a:lstStyle/>
                    <a:p>
                      <a:pPr algn="ctr" fontAlgn="ctr"/>
                      <a:r>
                        <a:rPr lang="en-US" sz="1800" b="0" i="0" u="none" strike="noStrike">
                          <a:solidFill>
                            <a:srgbClr val="000000"/>
                          </a:solidFill>
                          <a:latin typeface="+mn-lt"/>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33825">
                <a:tc>
                  <a:txBody>
                    <a:bodyPr/>
                    <a:lstStyle/>
                    <a:p>
                      <a:pPr algn="ctr" fontAlgn="ctr"/>
                      <a:r>
                        <a:rPr lang="en-US" sz="1800" b="0" i="0" u="none" strike="noStrike">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33825">
                <a:tc>
                  <a:txBody>
                    <a:bodyPr/>
                    <a:lstStyle/>
                    <a:p>
                      <a:pPr algn="ctr" fontAlgn="ctr"/>
                      <a:r>
                        <a:rPr lang="en-US" sz="1800" b="0" i="0" u="none" strike="noStrike">
                          <a:solidFill>
                            <a:srgbClr val="000000"/>
                          </a:solidFill>
                          <a:latin typeface="+mn-lt"/>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33825">
                <a:tc>
                  <a:txBody>
                    <a:bodyPr/>
                    <a:lstStyle/>
                    <a:p>
                      <a:pPr algn="ctr" fontAlgn="ctr"/>
                      <a:r>
                        <a:rPr lang="en-US" sz="1800" b="0" i="0" u="none" strike="noStrike">
                          <a:solidFill>
                            <a:srgbClr val="FF0000"/>
                          </a:solidFill>
                          <a:latin typeface="+mn-lt"/>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0" i="0" u="none" strike="noStrike" dirty="0">
                          <a:solidFill>
                            <a:srgbClr val="FF0000"/>
                          </a:solidFill>
                          <a:latin typeface="+mn-lt"/>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6" name="Object 5"/>
          <p:cNvGraphicFramePr>
            <a:graphicFrameLocks noChangeAspect="1"/>
          </p:cNvGraphicFramePr>
          <p:nvPr/>
        </p:nvGraphicFramePr>
        <p:xfrm>
          <a:off x="5257801" y="1600200"/>
          <a:ext cx="3167063" cy="1600200"/>
        </p:xfrm>
        <a:graphic>
          <a:graphicData uri="http://schemas.openxmlformats.org/presentationml/2006/ole">
            <mc:AlternateContent xmlns:mc="http://schemas.openxmlformats.org/markup-compatibility/2006">
              <mc:Choice xmlns:v="urn:schemas-microsoft-com:vml" Requires="v">
                <p:oleObj name="Equation" r:id="rId2" imgW="1206360" imgH="609480" progId="Equation.3">
                  <p:embed/>
                </p:oleObj>
              </mc:Choice>
              <mc:Fallback>
                <p:oleObj name="Equation" r:id="rId2" imgW="1206360" imgH="609480" progId="Equation.3">
                  <p:embed/>
                  <p:pic>
                    <p:nvPicPr>
                      <p:cNvPr id="6" name="Object 5"/>
                      <p:cNvPicPr/>
                      <p:nvPr/>
                    </p:nvPicPr>
                    <p:blipFill>
                      <a:blip r:embed="rId3"/>
                      <a:stretch>
                        <a:fillRect/>
                      </a:stretch>
                    </p:blipFill>
                    <p:spPr>
                      <a:xfrm>
                        <a:off x="5257801" y="1600200"/>
                        <a:ext cx="3167063" cy="1600200"/>
                      </a:xfrm>
                      <a:prstGeom prst="rect">
                        <a:avLst/>
                      </a:prstGeom>
                      <a:solidFill>
                        <a:schemeClr val="accent2">
                          <a:lumMod val="20000"/>
                          <a:lumOff val="80000"/>
                        </a:schemeClr>
                      </a:solidFill>
                    </p:spPr>
                  </p:pic>
                </p:oleObj>
              </mc:Fallback>
            </mc:AlternateContent>
          </a:graphicData>
        </a:graphic>
      </p:graphicFrame>
      <p:pic>
        <p:nvPicPr>
          <p:cNvPr id="7" name="Picture 6">
            <a:extLst>
              <a:ext uri="{FF2B5EF4-FFF2-40B4-BE49-F238E27FC236}">
                <a16:creationId xmlns:a16="http://schemas.microsoft.com/office/drawing/2014/main" id="{2DE55E14-A4B1-45B8-9E6C-62625AC14224}"/>
              </a:ext>
            </a:extLst>
          </p:cNvPr>
          <p:cNvPicPr>
            <a:picLocks noChangeAspect="1"/>
          </p:cNvPicPr>
          <p:nvPr/>
        </p:nvPicPr>
        <p:blipFill>
          <a:blip r:embed="rId4"/>
          <a:stretch>
            <a:fillRect/>
          </a:stretch>
        </p:blipFill>
        <p:spPr>
          <a:xfrm>
            <a:off x="5257800" y="3468440"/>
            <a:ext cx="3167063" cy="148456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136CEE-4213-4B3A-82EF-BE430BBCAD9A}"/>
                  </a:ext>
                </a:extLst>
              </p:cNvPr>
              <p:cNvSpPr txBox="1"/>
              <p:nvPr/>
            </p:nvSpPr>
            <p:spPr>
              <a:xfrm>
                <a:off x="5257800" y="5221040"/>
                <a:ext cx="3167062" cy="1273041"/>
              </a:xfrm>
              <a:prstGeom prst="rect">
                <a:avLst/>
              </a:prstGeom>
              <a:solidFill>
                <a:srgbClr val="FFFF99"/>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800" b="1">
                          <a:latin typeface="Cambria Math" panose="02040503050406030204" pitchFamily="18" charset="0"/>
                        </a:rPr>
                        <m:t>𝐒</m:t>
                      </m:r>
                      <m:r>
                        <a:rPr lang="en-IN" sz="2800" b="1">
                          <a:latin typeface="Cambria Math" panose="02040503050406030204" pitchFamily="18" charset="0"/>
                        </a:rPr>
                        <m:t>=</m:t>
                      </m:r>
                      <m:rad>
                        <m:radPr>
                          <m:degHide m:val="on"/>
                          <m:ctrlPr>
                            <a:rPr lang="en-IN" sz="2800" b="1" i="1">
                              <a:latin typeface="Cambria Math" panose="02040503050406030204" pitchFamily="18" charset="0"/>
                            </a:rPr>
                          </m:ctrlPr>
                        </m:radPr>
                        <m:deg/>
                        <m:e>
                          <m:f>
                            <m:fPr>
                              <m:ctrlPr>
                                <a:rPr lang="en-IN" sz="2800" b="1" i="1">
                                  <a:latin typeface="Cambria Math" panose="02040503050406030204" pitchFamily="18" charset="0"/>
                                </a:rPr>
                              </m:ctrlPr>
                            </m:fPr>
                            <m:num>
                              <m:r>
                                <a:rPr lang="en-IN" sz="2800" b="1">
                                  <a:latin typeface="Cambria Math" panose="02040503050406030204" pitchFamily="18" charset="0"/>
                                </a:rPr>
                                <m:t>𝟒𝟒</m:t>
                              </m:r>
                            </m:num>
                            <m:den>
                              <m:r>
                                <a:rPr lang="en-IN" sz="2800" b="1">
                                  <a:latin typeface="Cambria Math" panose="02040503050406030204" pitchFamily="18" charset="0"/>
                                </a:rPr>
                                <m:t>𝟖</m:t>
                              </m:r>
                            </m:den>
                          </m:f>
                        </m:e>
                      </m:rad>
                      <m:r>
                        <a:rPr lang="en-IN" sz="2800" b="1">
                          <a:latin typeface="Cambria Math" panose="02040503050406030204" pitchFamily="18" charset="0"/>
                        </a:rPr>
                        <m:t>=</m:t>
                      </m:r>
                      <m:r>
                        <a:rPr lang="en-IN" sz="2800" b="1">
                          <a:latin typeface="Cambria Math" panose="02040503050406030204" pitchFamily="18" charset="0"/>
                        </a:rPr>
                        <m:t>𝟐</m:t>
                      </m:r>
                      <m:r>
                        <a:rPr lang="en-IN" sz="2800" b="1">
                          <a:latin typeface="Cambria Math" panose="02040503050406030204" pitchFamily="18" charset="0"/>
                        </a:rPr>
                        <m:t>.</m:t>
                      </m:r>
                      <m:r>
                        <a:rPr lang="en-IN" sz="2800" b="1">
                          <a:latin typeface="Cambria Math" panose="02040503050406030204" pitchFamily="18" charset="0"/>
                        </a:rPr>
                        <m:t>𝟑𝟒𝟓</m:t>
                      </m:r>
                    </m:oMath>
                  </m:oMathPara>
                </a14:m>
                <a:endParaRPr lang="en-IN" sz="2800" b="1" dirty="0"/>
              </a:p>
            </p:txBody>
          </p:sp>
        </mc:Choice>
        <mc:Fallback xmlns="">
          <p:sp>
            <p:nvSpPr>
              <p:cNvPr id="8" name="TextBox 7">
                <a:extLst>
                  <a:ext uri="{FF2B5EF4-FFF2-40B4-BE49-F238E27FC236}">
                    <a16:creationId xmlns:a16="http://schemas.microsoft.com/office/drawing/2014/main" id="{B3136CEE-4213-4B3A-82EF-BE430BBCAD9A}"/>
                  </a:ext>
                </a:extLst>
              </p:cNvPr>
              <p:cNvSpPr txBox="1">
                <a:spLocks noRot="1" noChangeAspect="1" noMove="1" noResize="1" noEditPoints="1" noAdjustHandles="1" noChangeArrowheads="1" noChangeShapeType="1" noTextEdit="1"/>
              </p:cNvSpPr>
              <p:nvPr/>
            </p:nvSpPr>
            <p:spPr>
              <a:xfrm>
                <a:off x="5257800" y="5221040"/>
                <a:ext cx="3167062" cy="1273041"/>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16759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5" name="Table 4">
            <a:extLst>
              <a:ext uri="{FF2B5EF4-FFF2-40B4-BE49-F238E27FC236}">
                <a16:creationId xmlns:a16="http://schemas.microsoft.com/office/drawing/2014/main" id="{BAA482A4-F51D-4E5C-9A2F-0E7C86CEDA73}"/>
              </a:ext>
            </a:extLst>
          </p:cNvPr>
          <p:cNvGraphicFramePr>
            <a:graphicFrameLocks noGrp="1"/>
          </p:cNvGraphicFramePr>
          <p:nvPr>
            <p:extLst>
              <p:ext uri="{D42A27DB-BD31-4B8C-83A1-F6EECF244321}">
                <p14:modId xmlns:p14="http://schemas.microsoft.com/office/powerpoint/2010/main" val="2505435380"/>
              </p:ext>
            </p:extLst>
          </p:nvPr>
        </p:nvGraphicFramePr>
        <p:xfrm>
          <a:off x="1066800" y="1128173"/>
          <a:ext cx="2457449" cy="5348827"/>
        </p:xfrm>
        <a:graphic>
          <a:graphicData uri="http://schemas.openxmlformats.org/drawingml/2006/table">
            <a:tbl>
              <a:tblPr/>
              <a:tblGrid>
                <a:gridCol w="1162050">
                  <a:extLst>
                    <a:ext uri="{9D8B030D-6E8A-4147-A177-3AD203B41FA5}">
                      <a16:colId xmlns:a16="http://schemas.microsoft.com/office/drawing/2014/main" val="20000"/>
                    </a:ext>
                  </a:extLst>
                </a:gridCol>
                <a:gridCol w="1295399">
                  <a:extLst>
                    <a:ext uri="{9D8B030D-6E8A-4147-A177-3AD203B41FA5}">
                      <a16:colId xmlns:a16="http://schemas.microsoft.com/office/drawing/2014/main" val="20001"/>
                    </a:ext>
                  </a:extLst>
                </a:gridCol>
              </a:tblGrid>
              <a:tr h="883347">
                <a:tc>
                  <a:txBody>
                    <a:bodyPr/>
                    <a:lstStyle/>
                    <a:p>
                      <a:pPr algn="ctr" fontAlgn="ctr"/>
                      <a:r>
                        <a:rPr lang="en-US" sz="1800" b="0" i="0" u="none" strike="noStrike" dirty="0">
                          <a:solidFill>
                            <a:srgbClr val="FF0000"/>
                          </a:solidFill>
                          <a:latin typeface="+mn-lt"/>
                        </a:rPr>
                        <a:t>Sl. No.</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0" i="0" u="none" strike="noStrike" dirty="0">
                          <a:solidFill>
                            <a:srgbClr val="FF0000"/>
                          </a:solidFill>
                          <a:latin typeface="+mn-lt"/>
                        </a:rPr>
                        <a:t>X</a:t>
                      </a:r>
                      <a:r>
                        <a:rPr lang="en-US" sz="1800" b="0" i="0" u="none" strike="noStrike" baseline="-25000" dirty="0">
                          <a:solidFill>
                            <a:srgbClr val="FF0000"/>
                          </a:solidFill>
                          <a:latin typeface="+mn-lt"/>
                        </a:rPr>
                        <a:t>2</a:t>
                      </a:r>
                      <a:endParaRPr lang="en-US" sz="1800" b="0" i="0" u="none" strike="noStrike" dirty="0">
                        <a:solidFill>
                          <a:srgbClr val="FF0000"/>
                        </a:solidFill>
                        <a:latin typeface="+mn-lt"/>
                      </a:endParaRP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46548">
                <a:tc>
                  <a:txBody>
                    <a:bodyPr/>
                    <a:lstStyle/>
                    <a:p>
                      <a:pPr algn="ctr" fontAlgn="ctr"/>
                      <a:r>
                        <a:rPr lang="en-US" sz="1800" b="0" i="0" u="none" strike="noStrike" dirty="0">
                          <a:solidFill>
                            <a:srgbClr val="000000"/>
                          </a:solidFill>
                          <a:latin typeface="+mn-lt"/>
                        </a:rPr>
                        <a:t>1</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6548">
                <a:tc>
                  <a:txBody>
                    <a:bodyPr/>
                    <a:lstStyle/>
                    <a:p>
                      <a:pPr algn="ctr" fontAlgn="ctr"/>
                      <a:r>
                        <a:rPr lang="en-US" sz="1800" b="0" i="0" u="none" strike="noStrike">
                          <a:solidFill>
                            <a:srgbClr val="000000"/>
                          </a:solidFill>
                          <a:latin typeface="+mn-lt"/>
                        </a:rPr>
                        <a:t>2</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6548">
                <a:tc>
                  <a:txBody>
                    <a:bodyPr/>
                    <a:lstStyle/>
                    <a:p>
                      <a:pPr algn="ctr" fontAlgn="ctr"/>
                      <a:r>
                        <a:rPr lang="en-US" sz="1800" b="0" i="0" u="none" strike="noStrike">
                          <a:solidFill>
                            <a:srgbClr val="000000"/>
                          </a:solidFill>
                          <a:latin typeface="+mn-lt"/>
                        </a:rPr>
                        <a:t>3</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6548">
                <a:tc>
                  <a:txBody>
                    <a:bodyPr/>
                    <a:lstStyle/>
                    <a:p>
                      <a:pPr algn="ctr" fontAlgn="ctr"/>
                      <a:r>
                        <a:rPr lang="en-US" sz="1800" b="0" i="0" u="none" strike="noStrike">
                          <a:solidFill>
                            <a:srgbClr val="000000"/>
                          </a:solidFill>
                          <a:latin typeface="+mn-lt"/>
                        </a:rPr>
                        <a:t>4</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6548">
                <a:tc>
                  <a:txBody>
                    <a:bodyPr/>
                    <a:lstStyle/>
                    <a:p>
                      <a:pPr algn="ctr" fontAlgn="ctr"/>
                      <a:r>
                        <a:rPr lang="en-US" sz="1800" b="0" i="0" u="none" strike="noStrike">
                          <a:solidFill>
                            <a:srgbClr val="000000"/>
                          </a:solidFill>
                          <a:latin typeface="+mn-lt"/>
                        </a:rPr>
                        <a:t>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46548">
                <a:tc>
                  <a:txBody>
                    <a:bodyPr/>
                    <a:lstStyle/>
                    <a:p>
                      <a:pPr algn="ctr" fontAlgn="ctr"/>
                      <a:r>
                        <a:rPr lang="en-US" sz="1800" b="0" i="0" u="none" strike="noStrike">
                          <a:solidFill>
                            <a:srgbClr val="000000"/>
                          </a:solidFill>
                          <a:latin typeface="+mn-lt"/>
                        </a:rPr>
                        <a:t>6</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46548">
                <a:tc>
                  <a:txBody>
                    <a:bodyPr/>
                    <a:lstStyle/>
                    <a:p>
                      <a:pPr algn="ctr" fontAlgn="ctr"/>
                      <a:r>
                        <a:rPr lang="en-US" sz="1800" b="0" i="0" u="none" strike="noStrike">
                          <a:solidFill>
                            <a:srgbClr val="000000"/>
                          </a:solidFill>
                          <a:latin typeface="+mn-lt"/>
                        </a:rPr>
                        <a:t>7</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46548">
                <a:tc>
                  <a:txBody>
                    <a:bodyPr/>
                    <a:lstStyle/>
                    <a:p>
                      <a:pPr algn="ctr" fontAlgn="ctr"/>
                      <a:r>
                        <a:rPr lang="en-US" sz="1800" b="0" i="0" u="none" strike="noStrike">
                          <a:solidFill>
                            <a:srgbClr val="000000"/>
                          </a:solidFill>
                          <a:latin typeface="+mn-lt"/>
                        </a:rPr>
                        <a:t>8</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46548">
                <a:tc>
                  <a:txBody>
                    <a:bodyPr/>
                    <a:lstStyle/>
                    <a:p>
                      <a:pPr algn="ctr" fontAlgn="ctr"/>
                      <a:r>
                        <a:rPr lang="en-US" sz="1800" b="0" i="0" u="none" strike="noStrike">
                          <a:solidFill>
                            <a:srgbClr val="000000"/>
                          </a:solidFill>
                          <a:latin typeface="+mn-lt"/>
                        </a:rPr>
                        <a:t>9</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46548">
                <a:tc>
                  <a:txBody>
                    <a:bodyPr/>
                    <a:lstStyle/>
                    <a:p>
                      <a:pPr algn="ctr" fontAlgn="ctr"/>
                      <a:r>
                        <a:rPr lang="en-US" sz="1800" b="0" i="0" u="none" strike="noStrike">
                          <a:solidFill>
                            <a:srgbClr val="FF0000"/>
                          </a:solidFill>
                          <a:latin typeface="+mn-lt"/>
                        </a:rPr>
                        <a:t>Total</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0" i="0" u="none" strike="noStrike" dirty="0">
                          <a:solidFill>
                            <a:srgbClr val="FF0000"/>
                          </a:solidFill>
                          <a:latin typeface="+mn-lt"/>
                        </a:rPr>
                        <a:t>45</a:t>
                      </a:r>
                    </a:p>
                  </a:txBody>
                  <a:tcPr marL="14631" marR="14631" marT="110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bl>
          </a:graphicData>
        </a:graphic>
      </p:graphicFrame>
      <p:graphicFrame>
        <p:nvGraphicFramePr>
          <p:cNvPr id="6" name="Object 5"/>
          <p:cNvGraphicFramePr>
            <a:graphicFrameLocks noChangeAspect="1"/>
          </p:cNvGraphicFramePr>
          <p:nvPr/>
        </p:nvGraphicFramePr>
        <p:xfrm>
          <a:off x="5257801" y="1600200"/>
          <a:ext cx="3167063" cy="1600200"/>
        </p:xfrm>
        <a:graphic>
          <a:graphicData uri="http://schemas.openxmlformats.org/presentationml/2006/ole">
            <mc:AlternateContent xmlns:mc="http://schemas.openxmlformats.org/markup-compatibility/2006">
              <mc:Choice xmlns:v="urn:schemas-microsoft-com:vml" Requires="v">
                <p:oleObj name="Equation" r:id="rId2" imgW="1206360" imgH="609480" progId="Equation.3">
                  <p:embed/>
                </p:oleObj>
              </mc:Choice>
              <mc:Fallback>
                <p:oleObj name="Equation" r:id="rId2" imgW="1206360" imgH="609480" progId="Equation.3">
                  <p:embed/>
                  <p:pic>
                    <p:nvPicPr>
                      <p:cNvPr id="6" name="Object 5"/>
                      <p:cNvPicPr/>
                      <p:nvPr/>
                    </p:nvPicPr>
                    <p:blipFill>
                      <a:blip r:embed="rId3"/>
                      <a:stretch>
                        <a:fillRect/>
                      </a:stretch>
                    </p:blipFill>
                    <p:spPr>
                      <a:xfrm>
                        <a:off x="5257801" y="1600200"/>
                        <a:ext cx="3167063" cy="1600200"/>
                      </a:xfrm>
                      <a:prstGeom prst="rect">
                        <a:avLst/>
                      </a:prstGeom>
                      <a:solidFill>
                        <a:schemeClr val="accent2">
                          <a:lumMod val="20000"/>
                          <a:lumOff val="80000"/>
                        </a:schemeClr>
                      </a:solidFill>
                    </p:spPr>
                  </p:pic>
                </p:oleObj>
              </mc:Fallback>
            </mc:AlternateContent>
          </a:graphicData>
        </a:graphic>
      </p:graphicFrame>
      <p:pic>
        <p:nvPicPr>
          <p:cNvPr id="7" name="Picture 6">
            <a:extLst>
              <a:ext uri="{FF2B5EF4-FFF2-40B4-BE49-F238E27FC236}">
                <a16:creationId xmlns:a16="http://schemas.microsoft.com/office/drawing/2014/main" id="{C619B80D-B219-4D85-9791-43FDF2AFD100}"/>
              </a:ext>
            </a:extLst>
          </p:cNvPr>
          <p:cNvPicPr>
            <a:picLocks noChangeAspect="1"/>
          </p:cNvPicPr>
          <p:nvPr/>
        </p:nvPicPr>
        <p:blipFill>
          <a:blip r:embed="rId4"/>
          <a:stretch>
            <a:fillRect/>
          </a:stretch>
        </p:blipFill>
        <p:spPr>
          <a:xfrm>
            <a:off x="5260312" y="3316072"/>
            <a:ext cx="3048000" cy="14287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3AEE8D-6C26-4A6C-83A1-FD1E933BAFD3}"/>
                  </a:ext>
                </a:extLst>
              </p:cNvPr>
              <p:cNvSpPr txBox="1"/>
              <p:nvPr/>
            </p:nvSpPr>
            <p:spPr>
              <a:xfrm>
                <a:off x="5257801" y="5181601"/>
                <a:ext cx="3117135" cy="1273041"/>
              </a:xfrm>
              <a:prstGeom prst="rect">
                <a:avLst/>
              </a:prstGeom>
              <a:solidFill>
                <a:srgbClr val="FFFF99"/>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1">
                          <a:latin typeface="Cambria Math" panose="02040503050406030204" pitchFamily="18" charset="0"/>
                        </a:rPr>
                        <m:t>𝐒</m:t>
                      </m:r>
                      <m:r>
                        <a:rPr lang="en-IN" sz="2800" b="1">
                          <a:latin typeface="Cambria Math" panose="02040503050406030204" pitchFamily="18" charset="0"/>
                        </a:rPr>
                        <m:t>=</m:t>
                      </m:r>
                      <m:rad>
                        <m:radPr>
                          <m:degHide m:val="on"/>
                          <m:ctrlPr>
                            <a:rPr lang="en-IN" sz="2800" b="1" i="1">
                              <a:latin typeface="Cambria Math" panose="02040503050406030204" pitchFamily="18" charset="0"/>
                            </a:rPr>
                          </m:ctrlPr>
                        </m:radPr>
                        <m:deg/>
                        <m:e>
                          <m:f>
                            <m:fPr>
                              <m:ctrlPr>
                                <a:rPr lang="en-IN" sz="2800" b="1" i="1">
                                  <a:latin typeface="Cambria Math" panose="02040503050406030204" pitchFamily="18" charset="0"/>
                                </a:rPr>
                              </m:ctrlPr>
                            </m:fPr>
                            <m:num>
                              <m:r>
                                <a:rPr lang="en-IN" sz="2800" b="1">
                                  <a:latin typeface="Cambria Math" panose="02040503050406030204" pitchFamily="18" charset="0"/>
                                </a:rPr>
                                <m:t>𝟏𝟑𝟒</m:t>
                              </m:r>
                            </m:num>
                            <m:den>
                              <m:r>
                                <a:rPr lang="en-IN" sz="2800" b="1">
                                  <a:latin typeface="Cambria Math" panose="02040503050406030204" pitchFamily="18" charset="0"/>
                                </a:rPr>
                                <m:t>𝟖</m:t>
                              </m:r>
                            </m:den>
                          </m:f>
                        </m:e>
                      </m:rad>
                      <m:r>
                        <a:rPr lang="en-IN" sz="2800" b="1">
                          <a:latin typeface="Cambria Math" panose="02040503050406030204" pitchFamily="18" charset="0"/>
                        </a:rPr>
                        <m:t>=</m:t>
                      </m:r>
                      <m:r>
                        <a:rPr lang="en-IN" sz="2800" b="1">
                          <a:latin typeface="Cambria Math" panose="02040503050406030204" pitchFamily="18" charset="0"/>
                        </a:rPr>
                        <m:t>𝟒</m:t>
                      </m:r>
                      <m:r>
                        <a:rPr lang="en-IN" sz="2800" b="1">
                          <a:latin typeface="Cambria Math" panose="02040503050406030204" pitchFamily="18" charset="0"/>
                        </a:rPr>
                        <m:t>.</m:t>
                      </m:r>
                      <m:r>
                        <a:rPr lang="en-IN" sz="2800" b="1">
                          <a:latin typeface="Cambria Math" panose="02040503050406030204" pitchFamily="18" charset="0"/>
                        </a:rPr>
                        <m:t>𝟎𝟗𝟑</m:t>
                      </m:r>
                    </m:oMath>
                  </m:oMathPara>
                </a14:m>
                <a:endParaRPr lang="en-IN" sz="2800" b="1" dirty="0"/>
              </a:p>
            </p:txBody>
          </p:sp>
        </mc:Choice>
        <mc:Fallback xmlns="">
          <p:sp>
            <p:nvSpPr>
              <p:cNvPr id="8" name="TextBox 7">
                <a:extLst>
                  <a:ext uri="{FF2B5EF4-FFF2-40B4-BE49-F238E27FC236}">
                    <a16:creationId xmlns:a16="http://schemas.microsoft.com/office/drawing/2014/main" id="{EA3AEE8D-6C26-4A6C-83A1-FD1E933BAFD3}"/>
                  </a:ext>
                </a:extLst>
              </p:cNvPr>
              <p:cNvSpPr txBox="1">
                <a:spLocks noRot="1" noChangeAspect="1" noMove="1" noResize="1" noEditPoints="1" noAdjustHandles="1" noChangeArrowheads="1" noChangeShapeType="1" noTextEdit="1"/>
              </p:cNvSpPr>
              <p:nvPr/>
            </p:nvSpPr>
            <p:spPr>
              <a:xfrm>
                <a:off x="5257801" y="5181601"/>
                <a:ext cx="3117135" cy="1273041"/>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68115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Standard Deviation and Variance for a Sample</a:t>
            </a:r>
            <a:endParaRPr lang="en-IN" dirty="0"/>
          </a:p>
        </p:txBody>
      </p:sp>
      <p:sp>
        <p:nvSpPr>
          <p:cNvPr id="3" name="Text Placeholder 2"/>
          <p:cNvSpPr>
            <a:spLocks noGrp="1"/>
          </p:cNvSpPr>
          <p:nvPr>
            <p:ph type="body" sz="quarter" idx="13"/>
          </p:nvPr>
        </p:nvSpPr>
        <p:spPr>
          <a:xfrm>
            <a:off x="857739" y="1219201"/>
            <a:ext cx="10160000" cy="4724400"/>
          </a:xfrm>
        </p:spPr>
        <p:txBody>
          <a:bodyPr>
            <a:normAutofit/>
          </a:bodyPr>
          <a:lstStyle/>
          <a:p>
            <a:pPr algn="just">
              <a:lnSpc>
                <a:spcPct val="150000"/>
              </a:lnSpc>
              <a:spcBef>
                <a:spcPts val="0"/>
              </a:spcBef>
              <a:buFont typeface="Wingdings" panose="05000000000000000000" pitchFamily="2" charset="2"/>
              <a:buChar char="Ø"/>
            </a:pPr>
            <a:r>
              <a:rPr lang="en-US" sz="2400" dirty="0">
                <a:latin typeface="+mn-lt"/>
                <a:cs typeface="Calibri" pitchFamily="34" charset="0"/>
              </a:rPr>
              <a:t>Goal of inferential statistics: </a:t>
            </a:r>
          </a:p>
          <a:p>
            <a:pPr marL="914400" lvl="1" indent="-457200" algn="just">
              <a:lnSpc>
                <a:spcPct val="150000"/>
              </a:lnSpc>
              <a:spcBef>
                <a:spcPts val="0"/>
              </a:spcBef>
              <a:buFont typeface="Courier New" pitchFamily="49" charset="0"/>
              <a:buChar char="o"/>
            </a:pPr>
            <a:r>
              <a:rPr lang="en-US" sz="2400" dirty="0">
                <a:latin typeface="+mn-lt"/>
                <a:cs typeface="Calibri" pitchFamily="34" charset="0"/>
              </a:rPr>
              <a:t>Draw general conclusions about population based on limited information from a sample </a:t>
            </a:r>
            <a:endParaRPr lang="en-US" sz="2400" dirty="0">
              <a:latin typeface="+mn-lt"/>
            </a:endParaRPr>
          </a:p>
          <a:p>
            <a:pPr algn="just">
              <a:lnSpc>
                <a:spcPct val="150000"/>
              </a:lnSpc>
              <a:spcBef>
                <a:spcPts val="0"/>
              </a:spcBef>
              <a:buFont typeface="Wingdings" panose="05000000000000000000" pitchFamily="2" charset="2"/>
              <a:buChar char="Ø"/>
            </a:pPr>
            <a:r>
              <a:rPr lang="en-US" sz="2400" dirty="0">
                <a:latin typeface="+mn-lt"/>
                <a:cs typeface="Calibri" pitchFamily="34" charset="0"/>
              </a:rPr>
              <a:t>Samples differ from the population </a:t>
            </a:r>
          </a:p>
          <a:p>
            <a:pPr marL="914400" lvl="1" indent="-457200" algn="just">
              <a:lnSpc>
                <a:spcPct val="150000"/>
              </a:lnSpc>
              <a:spcBef>
                <a:spcPts val="0"/>
              </a:spcBef>
              <a:buFont typeface="Courier New" pitchFamily="49" charset="0"/>
              <a:buChar char="o"/>
            </a:pPr>
            <a:r>
              <a:rPr lang="en-US" sz="2400" dirty="0">
                <a:latin typeface="+mn-lt"/>
                <a:cs typeface="Calibri" pitchFamily="34" charset="0"/>
              </a:rPr>
              <a:t>Samples have less variability</a:t>
            </a:r>
          </a:p>
          <a:p>
            <a:pPr marL="914400" lvl="1" indent="-457200" algn="just">
              <a:lnSpc>
                <a:spcPct val="150000"/>
              </a:lnSpc>
              <a:spcBef>
                <a:spcPts val="0"/>
              </a:spcBef>
              <a:buFont typeface="Courier New" pitchFamily="49" charset="0"/>
              <a:buChar char="o"/>
            </a:pPr>
            <a:r>
              <a:rPr lang="en-US" sz="2400" dirty="0">
                <a:latin typeface="+mn-lt"/>
                <a:cs typeface="Calibri" pitchFamily="34" charset="0"/>
              </a:rPr>
              <a:t>Computing the Variance and Standard Deviation in the same way as for a population would give a biased estimate of the population values</a:t>
            </a:r>
          </a:p>
          <a:p>
            <a:pPr algn="just"/>
            <a:endParaRPr lang="en-IN" dirty="0"/>
          </a:p>
        </p:txBody>
      </p:sp>
    </p:spTree>
    <p:extLst>
      <p:ext uri="{BB962C8B-B14F-4D97-AF65-F5344CB8AC3E}">
        <p14:creationId xmlns:p14="http://schemas.microsoft.com/office/powerpoint/2010/main" val="3116715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Sample  Standard Deviation and Variance</a:t>
            </a:r>
            <a:br>
              <a:rPr lang="en-US" dirty="0">
                <a:latin typeface="Calibri" panose="020F0502020204030204" pitchFamily="34" charset="0"/>
                <a:cs typeface="Calibri" panose="020F0502020204030204" pitchFamily="34" charset="0"/>
              </a:rPr>
            </a:br>
            <a:endParaRPr lang="en-IN" dirty="0"/>
          </a:p>
        </p:txBody>
      </p:sp>
      <p:sp>
        <p:nvSpPr>
          <p:cNvPr id="3" name="Text Placeholder 2"/>
          <p:cNvSpPr>
            <a:spLocks noGrp="1"/>
          </p:cNvSpPr>
          <p:nvPr>
            <p:ph type="body" sz="quarter" idx="13"/>
          </p:nvPr>
        </p:nvSpPr>
        <p:spPr>
          <a:xfrm>
            <a:off x="857739" y="1600201"/>
            <a:ext cx="4400061" cy="1828799"/>
          </a:xfrm>
        </p:spPr>
        <p:txBody>
          <a:bodyPr>
            <a:normAutofit/>
          </a:bodyPr>
          <a:lstStyle/>
          <a:p>
            <a:pPr algn="just">
              <a:buFont typeface="Wingdings" panose="05000000000000000000" pitchFamily="2" charset="2"/>
              <a:buChar char="Ø"/>
            </a:pPr>
            <a:r>
              <a:rPr lang="en-US" sz="2000" dirty="0">
                <a:latin typeface="Calibri" pitchFamily="34" charset="0"/>
                <a:cs typeface="Calibri" pitchFamily="34" charset="0"/>
              </a:rPr>
              <a:t>Sum of Squares (SS) is computed as before </a:t>
            </a:r>
          </a:p>
          <a:p>
            <a:pPr algn="just">
              <a:buFont typeface="Wingdings" panose="05000000000000000000" pitchFamily="2" charset="2"/>
              <a:buChar char="Ø"/>
            </a:pPr>
            <a:r>
              <a:rPr lang="en-US" sz="2000" dirty="0">
                <a:latin typeface="Calibri" pitchFamily="34" charset="0"/>
                <a:cs typeface="Calibri" pitchFamily="34" charset="0"/>
              </a:rPr>
              <a:t> Formula for Variance has n-1 rather than N in the denominator </a:t>
            </a:r>
          </a:p>
          <a:p>
            <a:pPr algn="just">
              <a:buFont typeface="Wingdings" panose="05000000000000000000" pitchFamily="2" charset="2"/>
              <a:buChar char="Ø"/>
            </a:pPr>
            <a:r>
              <a:rPr lang="en-US" sz="2000" dirty="0">
                <a:latin typeface="Calibri" pitchFamily="34" charset="0"/>
                <a:cs typeface="Calibri" pitchFamily="34" charset="0"/>
              </a:rPr>
              <a:t> Notation uses s instead of σ  </a:t>
            </a:r>
          </a:p>
          <a:p>
            <a:pPr algn="just"/>
            <a:endParaRPr lang="en-IN"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60" y="3810000"/>
            <a:ext cx="4873440" cy="139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921" y="1371600"/>
            <a:ext cx="4230879" cy="401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0093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pPr algn="ctr"/>
            <a:br>
              <a:rPr lang="en-IN" kern="50" dirty="0">
                <a:latin typeface="Times New Roman" panose="02020603050405020304" pitchFamily="18" charset="0"/>
                <a:ea typeface="WenQuanYi Micro Hei"/>
                <a:cs typeface="Lohit Hindi"/>
              </a:rPr>
            </a:br>
            <a:r>
              <a:rPr lang="en-IN" kern="50" dirty="0">
                <a:latin typeface="+mn-lt"/>
                <a:ea typeface="WenQuanYi Micro Hei"/>
                <a:cs typeface="Lohit Hindi"/>
              </a:rPr>
              <a:t>TEXT BOOKS</a:t>
            </a:r>
            <a:br>
              <a:rPr lang="en-IN" kern="50" dirty="0">
                <a:latin typeface="+mn-lt"/>
                <a:ea typeface="WenQuanYi Micro Hei"/>
                <a:cs typeface="Lohit Hindi"/>
              </a:rPr>
            </a:br>
            <a:endParaRPr lang="en-IN" dirty="0">
              <a:latin typeface="+mn-lt"/>
            </a:endParaRPr>
          </a:p>
        </p:txBody>
      </p:sp>
      <p:sp>
        <p:nvSpPr>
          <p:cNvPr id="3" name="Text Placeholder 2"/>
          <p:cNvSpPr>
            <a:spLocks noGrp="1"/>
          </p:cNvSpPr>
          <p:nvPr>
            <p:ph type="body" sz="quarter" idx="13"/>
          </p:nvPr>
        </p:nvSpPr>
        <p:spPr>
          <a:xfrm>
            <a:off x="857738" y="1600201"/>
            <a:ext cx="10877062" cy="2728913"/>
          </a:xfrm>
        </p:spPr>
        <p:txBody>
          <a:bodyPr/>
          <a:lstStyle/>
          <a:p>
            <a:pPr>
              <a:lnSpc>
                <a:spcPct val="150000"/>
              </a:lnSpc>
              <a:spcBef>
                <a:spcPts val="0"/>
              </a:spcBef>
              <a:buFont typeface="Wingdings" panose="05000000000000000000" pitchFamily="2" charset="2"/>
              <a:buChar char="Ø"/>
            </a:pPr>
            <a:r>
              <a:rPr lang="en-IN" dirty="0">
                <a:latin typeface="+mn-lt"/>
                <a:cs typeface="Times New Roman" panose="02020603050405020304" pitchFamily="18" charset="0"/>
              </a:rPr>
              <a:t>T1 : Statistics for Data Scientists, An introduction to Probability, Statistics and Data Analysis, </a:t>
            </a:r>
            <a:r>
              <a:rPr lang="en-IN" dirty="0" err="1">
                <a:latin typeface="+mn-lt"/>
                <a:cs typeface="Times New Roman" panose="02020603050405020304" pitchFamily="18" charset="0"/>
              </a:rPr>
              <a:t>Maurits</a:t>
            </a:r>
            <a:r>
              <a:rPr lang="en-IN" dirty="0">
                <a:latin typeface="+mn-lt"/>
                <a:cs typeface="Times New Roman" panose="02020603050405020304" pitchFamily="18" charset="0"/>
              </a:rPr>
              <a:t> </a:t>
            </a:r>
            <a:r>
              <a:rPr lang="en-IN" dirty="0" err="1">
                <a:latin typeface="+mn-lt"/>
                <a:cs typeface="Times New Roman" panose="02020603050405020304" pitchFamily="18" charset="0"/>
              </a:rPr>
              <a:t>Kaptein</a:t>
            </a:r>
            <a:r>
              <a:rPr lang="en-IN" dirty="0">
                <a:latin typeface="+mn-lt"/>
                <a:cs typeface="Times New Roman" panose="02020603050405020304" pitchFamily="18" charset="0"/>
              </a:rPr>
              <a:t> et al, Springer 2022</a:t>
            </a:r>
            <a:endParaRPr lang="en-IN" kern="50" dirty="0">
              <a:latin typeface="+mn-lt"/>
              <a:ea typeface="WenQuanYi Micro Hei"/>
              <a:cs typeface="Times New Roman" panose="02020603050405020304" pitchFamily="18" charset="0"/>
            </a:endParaRPr>
          </a:p>
          <a:p>
            <a:pPr>
              <a:lnSpc>
                <a:spcPct val="150000"/>
              </a:lnSpc>
              <a:spcBef>
                <a:spcPts val="0"/>
              </a:spcBef>
              <a:buFont typeface="Wingdings" panose="05000000000000000000" pitchFamily="2" charset="2"/>
              <a:buChar char="Ø"/>
            </a:pPr>
            <a:r>
              <a:rPr lang="en-IN" kern="50" dirty="0">
                <a:latin typeface="+mn-lt"/>
                <a:ea typeface="WenQuanYi Micro Hei"/>
                <a:cs typeface="Times New Roman" panose="02020603050405020304" pitchFamily="18" charset="0"/>
              </a:rPr>
              <a:t>T2 : Probability and Statistics for Engineering and Sciences,8</a:t>
            </a:r>
            <a:r>
              <a:rPr lang="en-IN" kern="50" baseline="30000" dirty="0">
                <a:latin typeface="+mn-lt"/>
                <a:ea typeface="WenQuanYi Micro Hei"/>
                <a:cs typeface="Times New Roman" panose="02020603050405020304" pitchFamily="18" charset="0"/>
              </a:rPr>
              <a:t>th</a:t>
            </a:r>
            <a:r>
              <a:rPr lang="en-IN" kern="50" dirty="0">
                <a:latin typeface="+mn-lt"/>
                <a:ea typeface="WenQuanYi Micro Hei"/>
                <a:cs typeface="Times New Roman" panose="02020603050405020304" pitchFamily="18" charset="0"/>
              </a:rPr>
              <a:t> Edition, Jay L Devore, Cengage Learning</a:t>
            </a:r>
          </a:p>
          <a:p>
            <a:pPr lvl="0">
              <a:lnSpc>
                <a:spcPct val="150000"/>
              </a:lnSpc>
              <a:spcBef>
                <a:spcPts val="0"/>
              </a:spcBef>
              <a:buFont typeface="Wingdings" panose="05000000000000000000" pitchFamily="2" charset="2"/>
              <a:buChar char="Ø"/>
            </a:pPr>
            <a:r>
              <a:rPr lang="en-IN" kern="50" spc="-1" dirty="0">
                <a:solidFill>
                  <a:srgbClr val="000000"/>
                </a:solidFill>
                <a:latin typeface="+mn-lt"/>
                <a:cs typeface="Times New Roman" panose="02020603050405020304" pitchFamily="18" charset="0"/>
              </a:rPr>
              <a:t>T3 : </a:t>
            </a:r>
            <a:r>
              <a:rPr lang="en-IN" dirty="0">
                <a:latin typeface="+mn-lt"/>
              </a:rPr>
              <a:t>Introduction to Time Series and Forecasting, Second Edition , Peter J </a:t>
            </a:r>
            <a:r>
              <a:rPr lang="en-IN" dirty="0" err="1">
                <a:latin typeface="+mn-lt"/>
              </a:rPr>
              <a:t>Brockwell</a:t>
            </a:r>
            <a:r>
              <a:rPr lang="en-IN" dirty="0">
                <a:latin typeface="+mn-lt"/>
              </a:rPr>
              <a:t>, Richard A Davis, Springer.</a:t>
            </a:r>
            <a:endParaRPr lang="en-IN" spc="-1" dirty="0">
              <a:solidFill>
                <a:srgbClr val="000000"/>
              </a:solidFill>
              <a:latin typeface="+mn-lt"/>
              <a:cs typeface="Times New Roman" panose="02020603050405020304" pitchFamily="18" charset="0"/>
            </a:endParaRPr>
          </a:p>
          <a:p>
            <a:endParaRPr lang="en-IN" dirty="0"/>
          </a:p>
        </p:txBody>
      </p:sp>
    </p:spTree>
    <p:extLst>
      <p:ext uri="{BB962C8B-B14F-4D97-AF65-F5344CB8AC3E}">
        <p14:creationId xmlns:p14="http://schemas.microsoft.com/office/powerpoint/2010/main" val="717655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Degrees of Freedom</a:t>
            </a:r>
            <a:endParaRPr lang="en-IN" dirty="0"/>
          </a:p>
        </p:txBody>
      </p:sp>
      <p:sp>
        <p:nvSpPr>
          <p:cNvPr id="3" name="Text Placeholder 2"/>
          <p:cNvSpPr>
            <a:spLocks noGrp="1"/>
          </p:cNvSpPr>
          <p:nvPr>
            <p:ph type="body" sz="quarter" idx="13"/>
          </p:nvPr>
        </p:nvSpPr>
        <p:spPr>
          <a:xfrm>
            <a:off x="857739" y="1066800"/>
            <a:ext cx="10160000" cy="5181599"/>
          </a:xfrm>
        </p:spPr>
        <p:txBody>
          <a:bodyPr>
            <a:normAutofit/>
          </a:bodyPr>
          <a:lstStyle/>
          <a:p>
            <a:pPr>
              <a:buFont typeface="Wingdings" panose="05000000000000000000" pitchFamily="2" charset="2"/>
              <a:buChar char="Ø"/>
            </a:pPr>
            <a:r>
              <a:rPr lang="en-US" sz="2400" dirty="0">
                <a:latin typeface="Calibri" pitchFamily="34" charset="0"/>
                <a:cs typeface="Calibri" pitchFamily="34" charset="0"/>
              </a:rPr>
              <a:t>Population variance </a:t>
            </a:r>
          </a:p>
          <a:p>
            <a:pPr marL="806450" indent="-342900">
              <a:buFont typeface="Courier New" pitchFamily="49" charset="0"/>
              <a:buChar char="o"/>
            </a:pPr>
            <a:r>
              <a:rPr lang="en-US" sz="2400" dirty="0">
                <a:latin typeface="Calibri" pitchFamily="34" charset="0"/>
                <a:cs typeface="Calibri" pitchFamily="34" charset="0"/>
              </a:rPr>
              <a:t>Mean is known </a:t>
            </a:r>
          </a:p>
          <a:p>
            <a:pPr marL="806450" indent="-342900">
              <a:buFont typeface="Courier New" pitchFamily="49" charset="0"/>
              <a:buChar char="o"/>
            </a:pPr>
            <a:r>
              <a:rPr lang="en-US" sz="2400" dirty="0">
                <a:latin typeface="Calibri" pitchFamily="34" charset="0"/>
                <a:cs typeface="Calibri" pitchFamily="34" charset="0"/>
              </a:rPr>
              <a:t>Deviations are computed from a known mean </a:t>
            </a:r>
          </a:p>
          <a:p>
            <a:pPr marL="285750" indent="-285750"/>
            <a:endParaRPr lang="en-US" sz="2400" dirty="0">
              <a:latin typeface="Calibri" pitchFamily="34" charset="0"/>
              <a:cs typeface="Calibri" pitchFamily="34" charset="0"/>
            </a:endParaRPr>
          </a:p>
          <a:p>
            <a:pPr>
              <a:buFont typeface="Wingdings" panose="05000000000000000000" pitchFamily="2" charset="2"/>
              <a:buChar char="Ø"/>
            </a:pPr>
            <a:r>
              <a:rPr lang="en-US" sz="2400" dirty="0">
                <a:latin typeface="Calibri" pitchFamily="34" charset="0"/>
                <a:cs typeface="Calibri" pitchFamily="34" charset="0"/>
              </a:rPr>
              <a:t> Sample variance as estimate of population </a:t>
            </a:r>
          </a:p>
          <a:p>
            <a:pPr marL="806450" indent="-342900">
              <a:buFont typeface="Courier New" pitchFamily="49" charset="0"/>
              <a:buChar char="o"/>
            </a:pPr>
            <a:r>
              <a:rPr lang="en-US" sz="2400" dirty="0">
                <a:latin typeface="Calibri" pitchFamily="34" charset="0"/>
                <a:cs typeface="Calibri" pitchFamily="34" charset="0"/>
              </a:rPr>
              <a:t>Population mean is unknown </a:t>
            </a:r>
          </a:p>
          <a:p>
            <a:pPr marL="806450" indent="-342900">
              <a:buFont typeface="Courier New" pitchFamily="49" charset="0"/>
              <a:buChar char="o"/>
            </a:pPr>
            <a:r>
              <a:rPr lang="en-US" sz="2400" dirty="0">
                <a:latin typeface="Calibri" pitchFamily="34" charset="0"/>
                <a:cs typeface="Calibri" pitchFamily="34" charset="0"/>
              </a:rPr>
              <a:t>Using sample mean restricts variability </a:t>
            </a:r>
          </a:p>
          <a:p>
            <a:pPr marL="285750" indent="-285750"/>
            <a:endParaRPr lang="en-US" sz="2400" dirty="0">
              <a:latin typeface="Calibri" pitchFamily="34" charset="0"/>
              <a:cs typeface="Calibri" pitchFamily="34" charset="0"/>
            </a:endParaRPr>
          </a:p>
          <a:p>
            <a:pPr>
              <a:buFont typeface="Wingdings" panose="05000000000000000000" pitchFamily="2" charset="2"/>
              <a:buChar char="Ø"/>
            </a:pPr>
            <a:r>
              <a:rPr lang="en-US" sz="2400" dirty="0">
                <a:latin typeface="Calibri" pitchFamily="34" charset="0"/>
                <a:cs typeface="Calibri" pitchFamily="34" charset="0"/>
              </a:rPr>
              <a:t> Degrees of freedom </a:t>
            </a:r>
          </a:p>
          <a:p>
            <a:pPr marL="806450" indent="-342900">
              <a:buFont typeface="Courier New" pitchFamily="49" charset="0"/>
              <a:buChar char="o"/>
            </a:pPr>
            <a:r>
              <a:rPr lang="en-US" sz="2400" dirty="0">
                <a:latin typeface="Calibri" pitchFamily="34" charset="0"/>
                <a:cs typeface="Calibri" pitchFamily="34" charset="0"/>
              </a:rPr>
              <a:t>Number of scores in sample that are independent and free to vary</a:t>
            </a:r>
          </a:p>
          <a:p>
            <a:pPr marL="806450" indent="-342900">
              <a:buFont typeface="Courier New" pitchFamily="49" charset="0"/>
              <a:buChar char="o"/>
            </a:pPr>
            <a:r>
              <a:rPr lang="en-US" sz="2400" dirty="0">
                <a:latin typeface="Calibri" pitchFamily="34" charset="0"/>
                <a:cs typeface="Calibri" pitchFamily="34" charset="0"/>
              </a:rPr>
              <a:t>Degrees of freedom (</a:t>
            </a:r>
            <a:r>
              <a:rPr lang="en-US" sz="2400" dirty="0" err="1">
                <a:latin typeface="Calibri" pitchFamily="34" charset="0"/>
                <a:cs typeface="Calibri" pitchFamily="34" charset="0"/>
              </a:rPr>
              <a:t>df</a:t>
            </a:r>
            <a:r>
              <a:rPr lang="en-US" sz="2400" dirty="0">
                <a:latin typeface="Calibri" pitchFamily="34" charset="0"/>
                <a:cs typeface="Calibri" pitchFamily="34" charset="0"/>
              </a:rPr>
              <a:t>) = n – 1</a:t>
            </a:r>
          </a:p>
          <a:p>
            <a:endParaRPr lang="en-IN" dirty="0"/>
          </a:p>
        </p:txBody>
      </p:sp>
    </p:spTree>
    <p:extLst>
      <p:ext uri="{BB962C8B-B14F-4D97-AF65-F5344CB8AC3E}">
        <p14:creationId xmlns:p14="http://schemas.microsoft.com/office/powerpoint/2010/main" val="4161823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Learning Check</a:t>
            </a:r>
            <a:endParaRPr lang="en-IN" dirty="0"/>
          </a:p>
        </p:txBody>
      </p:sp>
      <p:sp>
        <p:nvSpPr>
          <p:cNvPr id="5" name="Rounded Rectangle 4"/>
          <p:cNvSpPr/>
          <p:nvPr/>
        </p:nvSpPr>
        <p:spPr>
          <a:xfrm>
            <a:off x="533400" y="990600"/>
            <a:ext cx="63246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Select the correct option</a:t>
            </a:r>
          </a:p>
        </p:txBody>
      </p:sp>
      <p:sp>
        <p:nvSpPr>
          <p:cNvPr id="6" name="Rectangle 5"/>
          <p:cNvSpPr/>
          <p:nvPr/>
        </p:nvSpPr>
        <p:spPr>
          <a:xfrm>
            <a:off x="762000" y="1752600"/>
            <a:ext cx="9982199" cy="1938992"/>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A sample of four scores has SS = 24. What is the variance? </a:t>
            </a:r>
          </a:p>
          <a:p>
            <a:pPr marL="1146175" indent="-457200">
              <a:buAutoNum type="arabicParenBoth"/>
            </a:pPr>
            <a:r>
              <a:rPr lang="en-US" sz="2400" dirty="0">
                <a:latin typeface="Calibri" pitchFamily="34" charset="0"/>
                <a:cs typeface="Calibri" pitchFamily="34" charset="0"/>
              </a:rPr>
              <a:t>The variance is 6</a:t>
            </a:r>
          </a:p>
          <a:p>
            <a:pPr marL="1146175" indent="-457200">
              <a:buAutoNum type="arabicParenBoth"/>
            </a:pPr>
            <a:r>
              <a:rPr lang="en-US" sz="2400" dirty="0">
                <a:latin typeface="Calibri" pitchFamily="34" charset="0"/>
                <a:cs typeface="Calibri" pitchFamily="34" charset="0"/>
              </a:rPr>
              <a:t>The variance is 7</a:t>
            </a:r>
          </a:p>
          <a:p>
            <a:pPr marL="1146175" indent="-457200">
              <a:buFontTx/>
              <a:buAutoNum type="arabicParenBoth"/>
            </a:pPr>
            <a:r>
              <a:rPr lang="en-US" sz="2400" dirty="0">
                <a:latin typeface="Calibri" pitchFamily="34" charset="0"/>
                <a:cs typeface="Calibri" pitchFamily="34" charset="0"/>
              </a:rPr>
              <a:t>The variance is 8</a:t>
            </a:r>
          </a:p>
          <a:p>
            <a:pPr marL="1146175" indent="-457200">
              <a:buFontTx/>
              <a:buAutoNum type="arabicParenBoth"/>
            </a:pPr>
            <a:r>
              <a:rPr lang="en-US" sz="2400" dirty="0">
                <a:latin typeface="Calibri" pitchFamily="34" charset="0"/>
                <a:cs typeface="Calibri" pitchFamily="34" charset="0"/>
              </a:rPr>
              <a:t>The variance is 12</a:t>
            </a:r>
          </a:p>
        </p:txBody>
      </p:sp>
      <p:sp>
        <p:nvSpPr>
          <p:cNvPr id="7" name="Rectangle 6"/>
          <p:cNvSpPr/>
          <p:nvPr/>
        </p:nvSpPr>
        <p:spPr>
          <a:xfrm>
            <a:off x="762000" y="3928408"/>
            <a:ext cx="8610600" cy="1569660"/>
          </a:xfrm>
          <a:prstGeom prst="rect">
            <a:avLst/>
          </a:prstGeom>
        </p:spPr>
        <p:txBody>
          <a:bodyPr wrap="square">
            <a:spAutoFit/>
          </a:bodyPr>
          <a:lstStyle/>
          <a:p>
            <a:pPr marL="457200" indent="-457200">
              <a:buFont typeface="+mj-lt"/>
              <a:buAutoNum type="alphaLcParenR" startAt="2"/>
            </a:pPr>
            <a:r>
              <a:rPr lang="en-US" sz="2400" dirty="0">
                <a:latin typeface="Calibri" pitchFamily="34" charset="0"/>
                <a:cs typeface="Calibri" pitchFamily="34" charset="0"/>
              </a:rPr>
              <a:t>A sample systematically has less variability than a population</a:t>
            </a:r>
          </a:p>
          <a:p>
            <a:endParaRPr lang="en-US" sz="2400" dirty="0">
              <a:latin typeface="Calibri" pitchFamily="34" charset="0"/>
              <a:cs typeface="Calibri" pitchFamily="34" charset="0"/>
            </a:endParaRPr>
          </a:p>
          <a:p>
            <a:pPr marL="457200" indent="-457200">
              <a:buFont typeface="+mj-lt"/>
              <a:buAutoNum type="alphaLcParenR" startAt="2"/>
            </a:pPr>
            <a:r>
              <a:rPr lang="en-US" sz="2400" dirty="0">
                <a:latin typeface="Calibri" pitchFamily="34" charset="0"/>
                <a:cs typeface="Calibri" pitchFamily="34" charset="0"/>
              </a:rPr>
              <a:t>The standard deviation is the distance from the Mean to the farthest point on the distribution curve</a:t>
            </a:r>
          </a:p>
        </p:txBody>
      </p:sp>
      <p:sp>
        <p:nvSpPr>
          <p:cNvPr id="8" name="Rounded Rectangle 7"/>
          <p:cNvSpPr/>
          <p:nvPr/>
        </p:nvSpPr>
        <p:spPr>
          <a:xfrm>
            <a:off x="9220200" y="38100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 / False ?</a:t>
            </a:r>
          </a:p>
        </p:txBody>
      </p:sp>
      <p:sp>
        <p:nvSpPr>
          <p:cNvPr id="9" name="Rounded Rectangle 8"/>
          <p:cNvSpPr/>
          <p:nvPr/>
        </p:nvSpPr>
        <p:spPr>
          <a:xfrm>
            <a:off x="9372600" y="48768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 / False ?</a:t>
            </a:r>
          </a:p>
        </p:txBody>
      </p:sp>
    </p:spTree>
    <p:extLst>
      <p:ext uri="{BB962C8B-B14F-4D97-AF65-F5344CB8AC3E}">
        <p14:creationId xmlns:p14="http://schemas.microsoft.com/office/powerpoint/2010/main" val="2036073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Learning Check</a:t>
            </a:r>
            <a:endParaRPr lang="en-IN" dirty="0"/>
          </a:p>
        </p:txBody>
      </p:sp>
      <p:sp>
        <p:nvSpPr>
          <p:cNvPr id="5" name="Rounded Rectangle 4"/>
          <p:cNvSpPr/>
          <p:nvPr/>
        </p:nvSpPr>
        <p:spPr>
          <a:xfrm>
            <a:off x="533400" y="990600"/>
            <a:ext cx="63246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Select the correct option</a:t>
            </a:r>
          </a:p>
        </p:txBody>
      </p:sp>
      <p:sp>
        <p:nvSpPr>
          <p:cNvPr id="6" name="Rectangle 5"/>
          <p:cNvSpPr/>
          <p:nvPr/>
        </p:nvSpPr>
        <p:spPr>
          <a:xfrm>
            <a:off x="762000" y="1752600"/>
            <a:ext cx="9982199" cy="1938992"/>
          </a:xfrm>
          <a:prstGeom prst="rect">
            <a:avLst/>
          </a:prstGeom>
        </p:spPr>
        <p:txBody>
          <a:bodyPr wrap="square">
            <a:spAutoFit/>
          </a:bodyPr>
          <a:lstStyle/>
          <a:p>
            <a:pPr marL="457200" indent="-457200">
              <a:buFont typeface="+mj-lt"/>
              <a:buAutoNum type="alphaLcParenR"/>
            </a:pPr>
            <a:r>
              <a:rPr lang="en-US" sz="2400" dirty="0">
                <a:latin typeface="Calibri" pitchFamily="34" charset="0"/>
                <a:cs typeface="Calibri" pitchFamily="34" charset="0"/>
              </a:rPr>
              <a:t>A sample of four scores has SS = 24. What is the variance? </a:t>
            </a:r>
          </a:p>
          <a:p>
            <a:pPr marL="1146175" indent="-457200">
              <a:buAutoNum type="arabicParenBoth"/>
            </a:pPr>
            <a:r>
              <a:rPr lang="en-US" sz="2400" dirty="0">
                <a:latin typeface="Calibri" pitchFamily="34" charset="0"/>
                <a:cs typeface="Calibri" pitchFamily="34" charset="0"/>
              </a:rPr>
              <a:t>The variance is 6</a:t>
            </a:r>
          </a:p>
          <a:p>
            <a:pPr marL="1146175" indent="-457200">
              <a:buAutoNum type="arabicParenBoth"/>
            </a:pPr>
            <a:r>
              <a:rPr lang="en-US" sz="2400" dirty="0">
                <a:latin typeface="Calibri" pitchFamily="34" charset="0"/>
                <a:cs typeface="Calibri" pitchFamily="34" charset="0"/>
              </a:rPr>
              <a:t>The variance is 7</a:t>
            </a:r>
          </a:p>
          <a:p>
            <a:pPr marL="1146175" indent="-457200">
              <a:buFontTx/>
              <a:buAutoNum type="arabicParenBoth"/>
            </a:pPr>
            <a:r>
              <a:rPr lang="en-US" sz="2400" b="1" dirty="0">
                <a:solidFill>
                  <a:srgbClr val="FF0000"/>
                </a:solidFill>
                <a:latin typeface="Calibri" pitchFamily="34" charset="0"/>
                <a:cs typeface="Calibri" pitchFamily="34" charset="0"/>
              </a:rPr>
              <a:t>The variance is 8</a:t>
            </a:r>
          </a:p>
          <a:p>
            <a:pPr marL="1146175" indent="-457200">
              <a:buFontTx/>
              <a:buAutoNum type="arabicParenBoth"/>
            </a:pPr>
            <a:r>
              <a:rPr lang="en-US" sz="2400" dirty="0">
                <a:latin typeface="Calibri" pitchFamily="34" charset="0"/>
                <a:cs typeface="Calibri" pitchFamily="34" charset="0"/>
              </a:rPr>
              <a:t>The variance is 12</a:t>
            </a:r>
          </a:p>
        </p:txBody>
      </p:sp>
      <p:sp>
        <p:nvSpPr>
          <p:cNvPr id="7" name="Rectangle 6"/>
          <p:cNvSpPr/>
          <p:nvPr/>
        </p:nvSpPr>
        <p:spPr>
          <a:xfrm>
            <a:off x="762000" y="3928408"/>
            <a:ext cx="8610600" cy="1569660"/>
          </a:xfrm>
          <a:prstGeom prst="rect">
            <a:avLst/>
          </a:prstGeom>
        </p:spPr>
        <p:txBody>
          <a:bodyPr wrap="square">
            <a:spAutoFit/>
          </a:bodyPr>
          <a:lstStyle/>
          <a:p>
            <a:pPr marL="457200" indent="-457200">
              <a:buFont typeface="+mj-lt"/>
              <a:buAutoNum type="alphaLcParenR" startAt="2"/>
            </a:pPr>
            <a:r>
              <a:rPr lang="en-US" sz="2400" dirty="0">
                <a:latin typeface="Calibri" pitchFamily="34" charset="0"/>
                <a:cs typeface="Calibri" pitchFamily="34" charset="0"/>
              </a:rPr>
              <a:t>A sample systematically has less variability than a population</a:t>
            </a:r>
          </a:p>
          <a:p>
            <a:endParaRPr lang="en-US" sz="2400" dirty="0">
              <a:latin typeface="Calibri" pitchFamily="34" charset="0"/>
              <a:cs typeface="Calibri" pitchFamily="34" charset="0"/>
            </a:endParaRPr>
          </a:p>
          <a:p>
            <a:pPr marL="457200" indent="-457200">
              <a:buFont typeface="+mj-lt"/>
              <a:buAutoNum type="alphaLcParenR" startAt="2"/>
            </a:pPr>
            <a:r>
              <a:rPr lang="en-US" sz="2400" dirty="0">
                <a:latin typeface="Calibri" pitchFamily="34" charset="0"/>
                <a:cs typeface="Calibri" pitchFamily="34" charset="0"/>
              </a:rPr>
              <a:t>The standard deviation is the distance from the Mean to the farthest point on the distribution curve</a:t>
            </a:r>
          </a:p>
        </p:txBody>
      </p:sp>
      <p:sp>
        <p:nvSpPr>
          <p:cNvPr id="8" name="Rounded Rectangle 7"/>
          <p:cNvSpPr/>
          <p:nvPr/>
        </p:nvSpPr>
        <p:spPr>
          <a:xfrm>
            <a:off x="9220200" y="38100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True </a:t>
            </a:r>
          </a:p>
        </p:txBody>
      </p:sp>
      <p:sp>
        <p:nvSpPr>
          <p:cNvPr id="9" name="Rounded Rectangle 8"/>
          <p:cNvSpPr/>
          <p:nvPr/>
        </p:nvSpPr>
        <p:spPr>
          <a:xfrm>
            <a:off x="9372600" y="4876800"/>
            <a:ext cx="1676400" cy="6858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False </a:t>
            </a:r>
          </a:p>
        </p:txBody>
      </p:sp>
    </p:spTree>
    <p:extLst>
      <p:ext uri="{BB962C8B-B14F-4D97-AF65-F5344CB8AC3E}">
        <p14:creationId xmlns:p14="http://schemas.microsoft.com/office/powerpoint/2010/main" val="2146100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Descriptive Statistics</a:t>
            </a:r>
            <a:endParaRPr lang="en-IN" dirty="0"/>
          </a:p>
        </p:txBody>
      </p:sp>
      <p:sp>
        <p:nvSpPr>
          <p:cNvPr id="3" name="Text Placeholder 2"/>
          <p:cNvSpPr>
            <a:spLocks noGrp="1"/>
          </p:cNvSpPr>
          <p:nvPr>
            <p:ph type="body" sz="quarter" idx="13"/>
          </p:nvPr>
        </p:nvSpPr>
        <p:spPr>
          <a:xfrm>
            <a:off x="857739" y="990601"/>
            <a:ext cx="10160000" cy="3338514"/>
          </a:xfrm>
        </p:spPr>
        <p:txBody>
          <a:bodyPr/>
          <a:lstStyle/>
          <a:p>
            <a:pPr algn="just">
              <a:lnSpc>
                <a:spcPct val="150000"/>
              </a:lnSpc>
              <a:spcBef>
                <a:spcPts val="0"/>
              </a:spcBef>
              <a:buFont typeface="Wingdings" panose="05000000000000000000" pitchFamily="2" charset="2"/>
              <a:buChar char="Ø"/>
            </a:pPr>
            <a:r>
              <a:rPr lang="en-US" sz="2000" dirty="0">
                <a:latin typeface="Calibri" pitchFamily="34" charset="0"/>
                <a:cs typeface="Calibri" pitchFamily="34" charset="0"/>
              </a:rPr>
              <a:t>A standard deviation describes scores in terms of distance from the mean </a:t>
            </a:r>
          </a:p>
          <a:p>
            <a:pPr algn="just">
              <a:lnSpc>
                <a:spcPct val="150000"/>
              </a:lnSpc>
              <a:spcBef>
                <a:spcPts val="0"/>
              </a:spcBef>
              <a:buFont typeface="Wingdings" panose="05000000000000000000" pitchFamily="2" charset="2"/>
              <a:buChar char="Ø"/>
            </a:pPr>
            <a:r>
              <a:rPr lang="en-US" sz="2000" dirty="0">
                <a:latin typeface="Calibri" pitchFamily="34" charset="0"/>
                <a:cs typeface="Calibri" pitchFamily="34" charset="0"/>
              </a:rPr>
              <a:t>Describe an entire distribution with just two numbers (M and s) </a:t>
            </a:r>
          </a:p>
          <a:p>
            <a:pPr algn="just">
              <a:lnSpc>
                <a:spcPct val="150000"/>
              </a:lnSpc>
              <a:spcBef>
                <a:spcPts val="0"/>
              </a:spcBef>
              <a:buFont typeface="Wingdings" panose="05000000000000000000" pitchFamily="2" charset="2"/>
              <a:buChar char="Ø"/>
            </a:pPr>
            <a:r>
              <a:rPr lang="en-US" sz="2000" dirty="0">
                <a:latin typeface="Calibri" pitchFamily="34" charset="0"/>
                <a:cs typeface="Calibri" pitchFamily="34" charset="0"/>
              </a:rPr>
              <a:t>Reference to both allows reconstruction of the measurement scale from just these two numbers</a:t>
            </a:r>
          </a:p>
          <a:p>
            <a:pPr algn="just">
              <a:lnSpc>
                <a:spcPct val="150000"/>
              </a:lnSpc>
              <a:spcBef>
                <a:spcPts val="0"/>
              </a:spcBef>
              <a:buFont typeface="Wingdings" panose="05000000000000000000" pitchFamily="2" charset="2"/>
              <a:buChar char="Ø"/>
            </a:pPr>
            <a:r>
              <a:rPr lang="en-US" sz="2000" dirty="0">
                <a:latin typeface="Calibri" pitchFamily="34" charset="0"/>
                <a:cs typeface="Calibri" pitchFamily="34" charset="0"/>
              </a:rPr>
              <a:t>Means and standard deviations together provide extremely useful descriptive statistics for characterizing distributions</a:t>
            </a:r>
          </a:p>
          <a:p>
            <a:endParaRPr lang="en-IN"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114801"/>
            <a:ext cx="7848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885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Five point summary of Data</a:t>
            </a:r>
            <a:endParaRPr lang="en-IN" dirty="0"/>
          </a:p>
        </p:txBody>
      </p:sp>
      <p:sp>
        <p:nvSpPr>
          <p:cNvPr id="3" name="Text Placeholder 2"/>
          <p:cNvSpPr>
            <a:spLocks noGrp="1"/>
          </p:cNvSpPr>
          <p:nvPr>
            <p:ph type="body" sz="quarter" idx="13"/>
          </p:nvPr>
        </p:nvSpPr>
        <p:spPr>
          <a:xfrm>
            <a:off x="857739" y="1066801"/>
            <a:ext cx="10160000" cy="4953000"/>
          </a:xfrm>
        </p:spPr>
        <p:txBody>
          <a:bodyPr>
            <a:normAutofit fontScale="62500" lnSpcReduction="20000"/>
          </a:bodyPr>
          <a:lstStyle/>
          <a:p>
            <a:pPr marL="0" indent="0">
              <a:buNone/>
            </a:pPr>
            <a:r>
              <a:rPr lang="en-US" sz="4500" dirty="0">
                <a:latin typeface="+mn-lt"/>
              </a:rPr>
              <a:t>The five number summary of data includes 5 items:</a:t>
            </a:r>
          </a:p>
          <a:p>
            <a:endParaRPr lang="en-US" sz="4500" dirty="0">
              <a:latin typeface="+mn-lt"/>
            </a:endParaRPr>
          </a:p>
          <a:p>
            <a:pPr>
              <a:buFont typeface="Courier New" panose="02070309020205020404" pitchFamily="49" charset="0"/>
              <a:buChar char="o"/>
            </a:pPr>
            <a:r>
              <a:rPr lang="en-US" sz="4500" b="1" dirty="0">
                <a:latin typeface="+mn-lt"/>
              </a:rPr>
              <a:t> Minimum</a:t>
            </a:r>
            <a:r>
              <a:rPr lang="en-US" sz="4500" dirty="0">
                <a:latin typeface="+mn-lt"/>
              </a:rPr>
              <a:t>.</a:t>
            </a:r>
          </a:p>
          <a:p>
            <a:pPr>
              <a:buFont typeface="Courier New" panose="02070309020205020404" pitchFamily="49" charset="0"/>
              <a:buChar char="o"/>
            </a:pPr>
            <a:endParaRPr lang="en-US" sz="4500" dirty="0">
              <a:latin typeface="+mn-lt"/>
            </a:endParaRPr>
          </a:p>
          <a:p>
            <a:pPr>
              <a:buFont typeface="Courier New" panose="02070309020205020404" pitchFamily="49" charset="0"/>
              <a:buChar char="o"/>
            </a:pPr>
            <a:r>
              <a:rPr lang="en-US" sz="4500" b="1" dirty="0">
                <a:latin typeface="+mn-lt"/>
              </a:rPr>
              <a:t> Q1</a:t>
            </a:r>
            <a:r>
              <a:rPr lang="en-US" sz="4500" dirty="0">
                <a:latin typeface="+mn-lt"/>
              </a:rPr>
              <a:t> (the first quartile, or the 25% mark).</a:t>
            </a:r>
          </a:p>
          <a:p>
            <a:pPr>
              <a:buFont typeface="Courier New" panose="02070309020205020404" pitchFamily="49" charset="0"/>
              <a:buChar char="o"/>
            </a:pPr>
            <a:endParaRPr lang="en-US" sz="4500" dirty="0">
              <a:latin typeface="+mn-lt"/>
            </a:endParaRPr>
          </a:p>
          <a:p>
            <a:pPr>
              <a:buFont typeface="Courier New" panose="02070309020205020404" pitchFamily="49" charset="0"/>
              <a:buChar char="o"/>
            </a:pPr>
            <a:r>
              <a:rPr lang="en-US" sz="4500" b="1" dirty="0">
                <a:latin typeface="+mn-lt"/>
              </a:rPr>
              <a:t> Median</a:t>
            </a:r>
            <a:r>
              <a:rPr lang="en-US" sz="4500" dirty="0">
                <a:latin typeface="+mn-lt"/>
              </a:rPr>
              <a:t>.</a:t>
            </a:r>
          </a:p>
          <a:p>
            <a:pPr>
              <a:buFont typeface="Courier New" panose="02070309020205020404" pitchFamily="49" charset="0"/>
              <a:buChar char="o"/>
            </a:pPr>
            <a:endParaRPr lang="en-US" sz="4500" dirty="0">
              <a:latin typeface="+mn-lt"/>
            </a:endParaRPr>
          </a:p>
          <a:p>
            <a:pPr>
              <a:buFont typeface="Courier New" panose="02070309020205020404" pitchFamily="49" charset="0"/>
              <a:buChar char="o"/>
            </a:pPr>
            <a:r>
              <a:rPr lang="en-US" sz="4500" b="1" dirty="0">
                <a:latin typeface="+mn-lt"/>
              </a:rPr>
              <a:t> Q3</a:t>
            </a:r>
            <a:r>
              <a:rPr lang="en-US" sz="4500" dirty="0">
                <a:latin typeface="+mn-lt"/>
              </a:rPr>
              <a:t> (the third quartile, or the 75% mark).</a:t>
            </a:r>
          </a:p>
          <a:p>
            <a:pPr>
              <a:buFont typeface="Courier New" panose="02070309020205020404" pitchFamily="49" charset="0"/>
              <a:buChar char="o"/>
            </a:pPr>
            <a:endParaRPr lang="en-US" sz="4500" dirty="0">
              <a:latin typeface="+mn-lt"/>
            </a:endParaRPr>
          </a:p>
          <a:p>
            <a:pPr>
              <a:buFont typeface="Courier New" panose="02070309020205020404" pitchFamily="49" charset="0"/>
              <a:buChar char="o"/>
            </a:pPr>
            <a:r>
              <a:rPr lang="en-US" sz="4500" b="1" dirty="0">
                <a:latin typeface="+mn-lt"/>
              </a:rPr>
              <a:t> Maximum</a:t>
            </a:r>
            <a:r>
              <a:rPr lang="en-US" sz="4500" dirty="0">
                <a:latin typeface="+mn-lt"/>
              </a:rPr>
              <a:t>.</a:t>
            </a:r>
          </a:p>
          <a:p>
            <a:endParaRPr lang="en-IN" dirty="0"/>
          </a:p>
        </p:txBody>
      </p:sp>
    </p:spTree>
    <p:extLst>
      <p:ext uri="{BB962C8B-B14F-4D97-AF65-F5344CB8AC3E}">
        <p14:creationId xmlns:p14="http://schemas.microsoft.com/office/powerpoint/2010/main" val="1401424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0569"/>
            <a:ext cx="10007600" cy="764364"/>
          </a:xfrm>
        </p:spPr>
        <p:txBody>
          <a:bodyPr/>
          <a:lstStyle/>
          <a:p>
            <a:r>
              <a:rPr lang="en-US" dirty="0">
                <a:latin typeface="+mn-lt"/>
                <a:ea typeface="Calibri"/>
                <a:cs typeface="Calibri"/>
                <a:sym typeface="Calibri"/>
              </a:rPr>
              <a:t>Interquartile range (IQR)</a:t>
            </a:r>
            <a:endParaRPr lang="en-IN" dirty="0">
              <a:latin typeface="+mn-lt"/>
            </a:endParaRPr>
          </a:p>
        </p:txBody>
      </p:sp>
      <p:sp>
        <p:nvSpPr>
          <p:cNvPr id="3" name="Text Placeholder 2"/>
          <p:cNvSpPr>
            <a:spLocks noGrp="1"/>
          </p:cNvSpPr>
          <p:nvPr>
            <p:ph type="body" sz="quarter" idx="13"/>
          </p:nvPr>
        </p:nvSpPr>
        <p:spPr>
          <a:xfrm>
            <a:off x="857739" y="924933"/>
            <a:ext cx="10160000" cy="2046867"/>
          </a:xfrm>
        </p:spPr>
        <p:txBody>
          <a:bodyPr/>
          <a:lstStyle/>
          <a:p>
            <a:pPr eaLnBrk="0" hangingPunct="0">
              <a:lnSpc>
                <a:spcPct val="80000"/>
              </a:lnSpc>
              <a:spcBef>
                <a:spcPct val="50000"/>
              </a:spcBef>
              <a:buSzPct val="100000"/>
              <a:buFont typeface="Wingdings" panose="05000000000000000000" pitchFamily="2" charset="2"/>
              <a:buChar char="Ø"/>
            </a:pPr>
            <a:r>
              <a:rPr lang="en-US" sz="2000" dirty="0">
                <a:latin typeface="Calibri" panose="020F0502020204030204" pitchFamily="34" charset="0"/>
                <a:cs typeface="Calibri" panose="020F0502020204030204" pitchFamily="34" charset="0"/>
              </a:rPr>
              <a:t>It is measure of Variation</a:t>
            </a:r>
          </a:p>
          <a:p>
            <a:pPr eaLnBrk="0" hangingPunct="0">
              <a:lnSpc>
                <a:spcPct val="80000"/>
              </a:lnSpc>
              <a:spcBef>
                <a:spcPct val="50000"/>
              </a:spcBef>
              <a:buSzPct val="100000"/>
              <a:buFont typeface="Wingdings" panose="05000000000000000000" pitchFamily="2" charset="2"/>
              <a:buChar char="Ø"/>
            </a:pPr>
            <a:r>
              <a:rPr lang="en-US" sz="2000" dirty="0">
                <a:latin typeface="Calibri" panose="020F0502020204030204" pitchFamily="34" charset="0"/>
                <a:cs typeface="Calibri" panose="020F0502020204030204" pitchFamily="34" charset="0"/>
              </a:rPr>
              <a:t> Also Known as Mid-spread : Spread in the Middle 50%</a:t>
            </a:r>
          </a:p>
          <a:p>
            <a:pPr eaLnBrk="0" hangingPunct="0">
              <a:lnSpc>
                <a:spcPct val="80000"/>
              </a:lnSpc>
              <a:spcBef>
                <a:spcPct val="50000"/>
              </a:spcBef>
              <a:buSzPct val="100000"/>
              <a:buFont typeface="Wingdings" panose="05000000000000000000" pitchFamily="2" charset="2"/>
              <a:buChar char="Ø"/>
            </a:pPr>
            <a:r>
              <a:rPr lang="en-US" sz="2000" dirty="0">
                <a:latin typeface="Calibri" panose="020F0502020204030204" pitchFamily="34" charset="0"/>
                <a:cs typeface="Calibri" panose="020F0502020204030204" pitchFamily="34" charset="0"/>
              </a:rPr>
              <a:t> Difference Between Third &amp; First Quartiles: </a:t>
            </a:r>
          </a:p>
          <a:p>
            <a:pPr eaLnBrk="0" hangingPunct="0">
              <a:lnSpc>
                <a:spcPct val="80000"/>
              </a:lnSpc>
              <a:spcBef>
                <a:spcPct val="50000"/>
              </a:spcBef>
              <a:buSzPct val="100000"/>
              <a:buFont typeface="Wingdings" panose="05000000000000000000" pitchFamily="2" charset="2"/>
              <a:buChar char="Ø"/>
            </a:pPr>
            <a:r>
              <a:rPr lang="en-US" sz="2000" dirty="0">
                <a:latin typeface="Calibri" panose="020F0502020204030204" pitchFamily="34" charset="0"/>
                <a:cs typeface="Calibri" panose="020F0502020204030204" pitchFamily="34" charset="0"/>
              </a:rPr>
              <a:t> Not Affected by Extreme Values</a:t>
            </a:r>
          </a:p>
          <a:p>
            <a:pPr eaLnBrk="0" hangingPunct="0">
              <a:lnSpc>
                <a:spcPct val="80000"/>
              </a:lnSpc>
              <a:spcBef>
                <a:spcPct val="50000"/>
              </a:spcBef>
              <a:buSzPct val="100000"/>
              <a:buFont typeface="Wingdings" panose="05000000000000000000" pitchFamily="2" charset="2"/>
              <a:buChar char="Ø"/>
            </a:pPr>
            <a:r>
              <a:rPr lang="en-US" sz="2000" dirty="0">
                <a:latin typeface="Calibri" panose="020F0502020204030204" pitchFamily="34" charset="0"/>
                <a:cs typeface="Calibri" panose="020F0502020204030204" pitchFamily="34" charset="0"/>
              </a:rPr>
              <a:t> Interquartile Range =  IQR = Q</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endParaRPr lang="en-IN" dirty="0"/>
          </a:p>
        </p:txBody>
      </p:sp>
      <p:sp>
        <p:nvSpPr>
          <p:cNvPr id="5" name="Rectangle 7"/>
          <p:cNvSpPr>
            <a:spLocks noChangeArrowheads="1"/>
          </p:cNvSpPr>
          <p:nvPr/>
        </p:nvSpPr>
        <p:spPr bwMode="auto">
          <a:xfrm>
            <a:off x="1905000" y="3581401"/>
            <a:ext cx="7979498"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Data in Ordered Array:  11   12   13   16   16   17    17   18   21</a:t>
            </a:r>
          </a:p>
        </p:txBody>
      </p:sp>
      <p:sp>
        <p:nvSpPr>
          <p:cNvPr id="6" name="Rectangle 9"/>
          <p:cNvSpPr>
            <a:spLocks noChangeArrowheads="1"/>
          </p:cNvSpPr>
          <p:nvPr/>
        </p:nvSpPr>
        <p:spPr bwMode="auto">
          <a:xfrm>
            <a:off x="2057400" y="5638801"/>
            <a:ext cx="7362502"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dirty="0"/>
              <a:t>Interquartile Range = IQR= Q</a:t>
            </a:r>
            <a:r>
              <a:rPr lang="en-US" sz="2078" baseline="-25000" dirty="0"/>
              <a:t>3</a:t>
            </a:r>
            <a:r>
              <a:rPr lang="en-US" sz="2078" dirty="0"/>
              <a:t> – Q</a:t>
            </a:r>
            <a:r>
              <a:rPr lang="en-US" sz="2078" baseline="-25000" dirty="0"/>
              <a:t>1 </a:t>
            </a:r>
            <a:r>
              <a:rPr lang="en-US" sz="2078" dirty="0"/>
              <a:t>= 17.5 - 12.5 = 5</a:t>
            </a:r>
          </a:p>
        </p:txBody>
      </p:sp>
      <p:sp>
        <p:nvSpPr>
          <p:cNvPr id="7" name="AutoShape 23"/>
          <p:cNvSpPr>
            <a:spLocks noChangeArrowheads="1"/>
          </p:cNvSpPr>
          <p:nvPr/>
        </p:nvSpPr>
        <p:spPr bwMode="auto">
          <a:xfrm rot="16200000">
            <a:off x="8314908" y="3864096"/>
            <a:ext cx="334468" cy="93598"/>
          </a:xfrm>
          <a:prstGeom prst="rightArrow">
            <a:avLst>
              <a:gd name="adj1" fmla="val 50000"/>
              <a:gd name="adj2" fmla="val 33568"/>
            </a:avLst>
          </a:prstGeom>
          <a:solidFill>
            <a:srgbClr val="0000FF"/>
          </a:solidFill>
          <a:ln w="12700">
            <a:solidFill>
              <a:srgbClr val="0000FF"/>
            </a:solidFill>
            <a:miter lim="800000"/>
            <a:headEnd/>
            <a:tailEnd/>
          </a:ln>
          <a:effectLst/>
        </p:spPr>
        <p:txBody>
          <a:bodyPr wrap="none" lIns="51339" tIns="25670" rIns="51339" bIns="25670" anchor="ctr"/>
          <a:lstStyle/>
          <a:p>
            <a:endParaRPr lang="en-US" sz="2078" b="1">
              <a:latin typeface="Helvetica LT Std Cond Light"/>
            </a:endParaRPr>
          </a:p>
        </p:txBody>
      </p:sp>
      <p:sp>
        <p:nvSpPr>
          <p:cNvPr id="8" name="Rectangle 7"/>
          <p:cNvSpPr>
            <a:spLocks noChangeArrowheads="1"/>
          </p:cNvSpPr>
          <p:nvPr/>
        </p:nvSpPr>
        <p:spPr bwMode="auto">
          <a:xfrm>
            <a:off x="4814074" y="4050868"/>
            <a:ext cx="176340" cy="370169"/>
          </a:xfrm>
          <a:prstGeom prst="rect">
            <a:avLst/>
          </a:prstGeom>
          <a:noFill/>
          <a:ln w="12700">
            <a:noFill/>
            <a:miter lim="800000"/>
            <a:headEnd/>
            <a:tailEnd/>
          </a:ln>
          <a:effectLst/>
        </p:spPr>
        <p:txBody>
          <a:bodyPr wrap="none" lIns="50805" tIns="24957" rIns="50805" bIns="24957">
            <a:spAutoFit/>
          </a:bodyPr>
          <a:lstStyle/>
          <a:p>
            <a:pPr eaLnBrk="0" hangingPunct="0"/>
            <a:r>
              <a:rPr lang="en-US" sz="2078" b="1">
                <a:latin typeface="Helvetica LT Std Cond Light"/>
              </a:rPr>
              <a:t> </a:t>
            </a:r>
          </a:p>
        </p:txBody>
      </p:sp>
      <p:sp>
        <p:nvSpPr>
          <p:cNvPr id="9" name="Rectangle 8"/>
          <p:cNvSpPr>
            <a:spLocks noChangeArrowheads="1"/>
          </p:cNvSpPr>
          <p:nvPr/>
        </p:nvSpPr>
        <p:spPr bwMode="auto">
          <a:xfrm>
            <a:off x="2086300" y="4186822"/>
            <a:ext cx="2011217"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latin typeface="Helvetica LT Std Cond Light"/>
              </a:rPr>
              <a:t>Position of Q</a:t>
            </a:r>
            <a:r>
              <a:rPr lang="en-US" sz="2078" b="1" baseline="-25000" dirty="0">
                <a:latin typeface="Helvetica LT Std Cond Light"/>
              </a:rPr>
              <a:t>1  </a:t>
            </a:r>
          </a:p>
        </p:txBody>
      </p:sp>
      <p:sp>
        <p:nvSpPr>
          <p:cNvPr id="10" name="Rectangle 9"/>
          <p:cNvSpPr>
            <a:spLocks noChangeArrowheads="1"/>
          </p:cNvSpPr>
          <p:nvPr/>
        </p:nvSpPr>
        <p:spPr bwMode="auto">
          <a:xfrm>
            <a:off x="5140905" y="4182730"/>
            <a:ext cx="1300566"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 2.50,    </a:t>
            </a:r>
          </a:p>
        </p:txBody>
      </p:sp>
      <p:sp>
        <p:nvSpPr>
          <p:cNvPr id="11" name="Rectangle 10"/>
          <p:cNvSpPr>
            <a:spLocks noChangeArrowheads="1"/>
          </p:cNvSpPr>
          <p:nvPr/>
        </p:nvSpPr>
        <p:spPr bwMode="auto">
          <a:xfrm>
            <a:off x="6969042" y="4174296"/>
            <a:ext cx="469056"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solidFill>
                  <a:srgbClr val="FF0000"/>
                </a:solidFill>
                <a:latin typeface="Helvetica LT Std Cond Light"/>
              </a:rPr>
              <a:t>Q</a:t>
            </a:r>
            <a:r>
              <a:rPr lang="en-US" sz="2078" b="1" baseline="-25000" dirty="0">
                <a:solidFill>
                  <a:srgbClr val="FF0000"/>
                </a:solidFill>
                <a:latin typeface="Helvetica LT Std Cond Light"/>
              </a:rPr>
              <a:t>1</a:t>
            </a:r>
          </a:p>
        </p:txBody>
      </p:sp>
      <p:sp>
        <p:nvSpPr>
          <p:cNvPr id="12" name="Rectangle 11"/>
          <p:cNvSpPr>
            <a:spLocks noChangeArrowheads="1"/>
          </p:cNvSpPr>
          <p:nvPr/>
        </p:nvSpPr>
        <p:spPr bwMode="auto">
          <a:xfrm>
            <a:off x="7356410" y="4172976"/>
            <a:ext cx="850328"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solidFill>
                  <a:srgbClr val="FF0000"/>
                </a:solidFill>
                <a:latin typeface="Helvetica LT Std Cond Light"/>
              </a:rPr>
              <a:t>=12.5</a:t>
            </a:r>
          </a:p>
        </p:txBody>
      </p:sp>
      <p:sp>
        <p:nvSpPr>
          <p:cNvPr id="13" name="Rectangle 12"/>
          <p:cNvSpPr>
            <a:spLocks noChangeArrowheads="1"/>
          </p:cNvSpPr>
          <p:nvPr/>
        </p:nvSpPr>
        <p:spPr bwMode="auto">
          <a:xfrm>
            <a:off x="3963456" y="4177002"/>
            <a:ext cx="297453" cy="370169"/>
          </a:xfrm>
          <a:prstGeom prst="rect">
            <a:avLst/>
          </a:prstGeom>
          <a:noFill/>
          <a:ln w="12700">
            <a:noFill/>
            <a:miter lim="800000"/>
            <a:headEnd/>
            <a:tailEnd/>
          </a:ln>
          <a:effectLst/>
        </p:spPr>
        <p:txBody>
          <a:bodyPr lIns="50805" tIns="24957" rIns="50805" bIns="24957">
            <a:spAutoFit/>
          </a:bodyPr>
          <a:lstStyle/>
          <a:p>
            <a:pPr eaLnBrk="0" hangingPunct="0">
              <a:spcBef>
                <a:spcPct val="50000"/>
              </a:spcBef>
            </a:pPr>
            <a:r>
              <a:rPr lang="en-US" sz="2078" b="1" dirty="0">
                <a:latin typeface="Helvetica LT Std Cond Light"/>
              </a:rPr>
              <a:t>=</a:t>
            </a:r>
          </a:p>
        </p:txBody>
      </p:sp>
      <p:sp>
        <p:nvSpPr>
          <p:cNvPr id="14" name="Rectangle 13"/>
          <p:cNvSpPr>
            <a:spLocks noChangeArrowheads="1"/>
          </p:cNvSpPr>
          <p:nvPr/>
        </p:nvSpPr>
        <p:spPr bwMode="auto">
          <a:xfrm>
            <a:off x="4160576" y="3939303"/>
            <a:ext cx="1151537"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1•(9 + 1)</a:t>
            </a:r>
          </a:p>
        </p:txBody>
      </p:sp>
      <p:sp>
        <p:nvSpPr>
          <p:cNvPr id="15" name="Line 30"/>
          <p:cNvSpPr>
            <a:spLocks noChangeShapeType="1"/>
          </p:cNvSpPr>
          <p:nvPr/>
        </p:nvSpPr>
        <p:spPr bwMode="auto">
          <a:xfrm>
            <a:off x="4213278" y="4341089"/>
            <a:ext cx="916236" cy="0"/>
          </a:xfrm>
          <a:prstGeom prst="line">
            <a:avLst/>
          </a:prstGeom>
          <a:noFill/>
          <a:ln w="38100">
            <a:solidFill>
              <a:schemeClr val="tx1"/>
            </a:solidFill>
            <a:round/>
            <a:headEnd/>
            <a:tailEnd/>
          </a:ln>
          <a:effectLst/>
        </p:spPr>
        <p:txBody>
          <a:bodyPr lIns="51339" tIns="25670" rIns="51339" bIns="25670"/>
          <a:lstStyle/>
          <a:p>
            <a:endParaRPr lang="en-US" sz="2078" b="1">
              <a:latin typeface="Helvetica LT Std Cond Light"/>
            </a:endParaRPr>
          </a:p>
        </p:txBody>
      </p:sp>
      <p:sp>
        <p:nvSpPr>
          <p:cNvPr id="16" name="Rectangle 15"/>
          <p:cNvSpPr>
            <a:spLocks noChangeArrowheads="1"/>
          </p:cNvSpPr>
          <p:nvPr/>
        </p:nvSpPr>
        <p:spPr bwMode="auto">
          <a:xfrm>
            <a:off x="4545010" y="4317445"/>
            <a:ext cx="297453"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4</a:t>
            </a:r>
          </a:p>
        </p:txBody>
      </p:sp>
      <p:sp>
        <p:nvSpPr>
          <p:cNvPr id="17" name="Rectangle 16"/>
          <p:cNvSpPr>
            <a:spLocks noChangeArrowheads="1"/>
          </p:cNvSpPr>
          <p:nvPr/>
        </p:nvSpPr>
        <p:spPr bwMode="auto">
          <a:xfrm>
            <a:off x="4828215" y="4683105"/>
            <a:ext cx="176340" cy="370169"/>
          </a:xfrm>
          <a:prstGeom prst="rect">
            <a:avLst/>
          </a:prstGeom>
          <a:noFill/>
          <a:ln w="12700">
            <a:noFill/>
            <a:miter lim="800000"/>
            <a:headEnd/>
            <a:tailEnd/>
          </a:ln>
          <a:effectLst/>
        </p:spPr>
        <p:txBody>
          <a:bodyPr wrap="none" lIns="50805" tIns="24957" rIns="50805" bIns="24957">
            <a:spAutoFit/>
          </a:bodyPr>
          <a:lstStyle/>
          <a:p>
            <a:pPr eaLnBrk="0" hangingPunct="0"/>
            <a:r>
              <a:rPr lang="en-US" sz="2078" b="1">
                <a:latin typeface="Helvetica LT Std Cond Light"/>
              </a:rPr>
              <a:t> </a:t>
            </a:r>
          </a:p>
        </p:txBody>
      </p:sp>
      <p:sp>
        <p:nvSpPr>
          <p:cNvPr id="18" name="Rectangle 17"/>
          <p:cNvSpPr>
            <a:spLocks noChangeArrowheads="1"/>
          </p:cNvSpPr>
          <p:nvPr/>
        </p:nvSpPr>
        <p:spPr bwMode="auto">
          <a:xfrm>
            <a:off x="2100440" y="4819060"/>
            <a:ext cx="2011217"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latin typeface="Helvetica LT Std Cond Light"/>
              </a:rPr>
              <a:t>Position of Q</a:t>
            </a:r>
            <a:r>
              <a:rPr lang="en-US" sz="2078" b="1" baseline="-25000" dirty="0">
                <a:latin typeface="Helvetica LT Std Cond Light"/>
              </a:rPr>
              <a:t>3  </a:t>
            </a:r>
          </a:p>
        </p:txBody>
      </p:sp>
      <p:sp>
        <p:nvSpPr>
          <p:cNvPr id="19" name="Rectangle 18"/>
          <p:cNvSpPr>
            <a:spLocks noChangeArrowheads="1"/>
          </p:cNvSpPr>
          <p:nvPr/>
        </p:nvSpPr>
        <p:spPr bwMode="auto">
          <a:xfrm>
            <a:off x="5155045" y="4814967"/>
            <a:ext cx="1300566"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 7.50,    </a:t>
            </a:r>
          </a:p>
        </p:txBody>
      </p:sp>
      <p:sp>
        <p:nvSpPr>
          <p:cNvPr id="20" name="Rectangle 19"/>
          <p:cNvSpPr>
            <a:spLocks noChangeArrowheads="1"/>
          </p:cNvSpPr>
          <p:nvPr/>
        </p:nvSpPr>
        <p:spPr bwMode="auto">
          <a:xfrm>
            <a:off x="6983183" y="4806533"/>
            <a:ext cx="469056" cy="370169"/>
          </a:xfrm>
          <a:prstGeom prst="rect">
            <a:avLst/>
          </a:prstGeom>
          <a:noFill/>
          <a:ln w="12700">
            <a:noFill/>
            <a:miter lim="800000"/>
            <a:headEnd/>
            <a:tailEnd/>
          </a:ln>
          <a:effectLst/>
        </p:spPr>
        <p:txBody>
          <a:bodyPr wrap="square" lIns="50805" tIns="24957" rIns="50805" bIns="24957">
            <a:spAutoFit/>
          </a:bodyPr>
          <a:lstStyle/>
          <a:p>
            <a:pPr algn="ctr" eaLnBrk="0" hangingPunct="0">
              <a:spcBef>
                <a:spcPct val="50000"/>
              </a:spcBef>
            </a:pPr>
            <a:r>
              <a:rPr lang="en-US" sz="2078" b="1" dirty="0">
                <a:solidFill>
                  <a:srgbClr val="0000FF"/>
                </a:solidFill>
                <a:latin typeface="Helvetica LT Std Cond Light"/>
              </a:rPr>
              <a:t>Q</a:t>
            </a:r>
            <a:r>
              <a:rPr lang="en-US" sz="2078" b="1" baseline="-25000" dirty="0">
                <a:solidFill>
                  <a:srgbClr val="0000FF"/>
                </a:solidFill>
                <a:latin typeface="Helvetica LT Std Cond Light"/>
              </a:rPr>
              <a:t>3</a:t>
            </a:r>
          </a:p>
        </p:txBody>
      </p:sp>
      <p:sp>
        <p:nvSpPr>
          <p:cNvPr id="21" name="Rectangle 20"/>
          <p:cNvSpPr>
            <a:spLocks noChangeArrowheads="1"/>
          </p:cNvSpPr>
          <p:nvPr/>
        </p:nvSpPr>
        <p:spPr bwMode="auto">
          <a:xfrm>
            <a:off x="7370551" y="4805214"/>
            <a:ext cx="850328"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solidFill>
                  <a:srgbClr val="0000FF"/>
                </a:solidFill>
                <a:latin typeface="Helvetica LT Std Cond Light"/>
              </a:rPr>
              <a:t>=17.5</a:t>
            </a:r>
          </a:p>
        </p:txBody>
      </p:sp>
      <p:sp>
        <p:nvSpPr>
          <p:cNvPr id="22" name="Rectangle 21"/>
          <p:cNvSpPr>
            <a:spLocks noChangeArrowheads="1"/>
          </p:cNvSpPr>
          <p:nvPr/>
        </p:nvSpPr>
        <p:spPr bwMode="auto">
          <a:xfrm>
            <a:off x="3977596" y="4809239"/>
            <a:ext cx="297453" cy="370169"/>
          </a:xfrm>
          <a:prstGeom prst="rect">
            <a:avLst/>
          </a:prstGeom>
          <a:noFill/>
          <a:ln w="12700">
            <a:noFill/>
            <a:miter lim="800000"/>
            <a:headEnd/>
            <a:tailEnd/>
          </a:ln>
          <a:effectLst/>
        </p:spPr>
        <p:txBody>
          <a:bodyPr lIns="50805" tIns="24957" rIns="50805" bIns="24957">
            <a:spAutoFit/>
          </a:bodyPr>
          <a:lstStyle/>
          <a:p>
            <a:pPr eaLnBrk="0" hangingPunct="0">
              <a:spcBef>
                <a:spcPct val="50000"/>
              </a:spcBef>
            </a:pPr>
            <a:r>
              <a:rPr lang="en-US" sz="2078" b="1" dirty="0">
                <a:latin typeface="Helvetica LT Std Cond Light"/>
              </a:rPr>
              <a:t>=</a:t>
            </a:r>
          </a:p>
        </p:txBody>
      </p:sp>
      <p:sp>
        <p:nvSpPr>
          <p:cNvPr id="23" name="Rectangle 22"/>
          <p:cNvSpPr>
            <a:spLocks noChangeArrowheads="1"/>
          </p:cNvSpPr>
          <p:nvPr/>
        </p:nvSpPr>
        <p:spPr bwMode="auto">
          <a:xfrm>
            <a:off x="4174716" y="4595779"/>
            <a:ext cx="1151537"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3•(9 + 1)</a:t>
            </a:r>
          </a:p>
        </p:txBody>
      </p:sp>
      <p:sp>
        <p:nvSpPr>
          <p:cNvPr id="24" name="Line 30"/>
          <p:cNvSpPr>
            <a:spLocks noChangeShapeType="1"/>
          </p:cNvSpPr>
          <p:nvPr/>
        </p:nvSpPr>
        <p:spPr bwMode="auto">
          <a:xfrm>
            <a:off x="4227418" y="4973326"/>
            <a:ext cx="916236" cy="0"/>
          </a:xfrm>
          <a:prstGeom prst="line">
            <a:avLst/>
          </a:prstGeom>
          <a:noFill/>
          <a:ln w="38100">
            <a:solidFill>
              <a:schemeClr val="tx1"/>
            </a:solidFill>
            <a:round/>
            <a:headEnd/>
            <a:tailEnd/>
          </a:ln>
          <a:effectLst/>
        </p:spPr>
        <p:txBody>
          <a:bodyPr lIns="51339" tIns="25670" rIns="51339" bIns="25670"/>
          <a:lstStyle/>
          <a:p>
            <a:endParaRPr lang="en-US" sz="2078" b="1">
              <a:latin typeface="Helvetica LT Std Cond Light"/>
            </a:endParaRPr>
          </a:p>
        </p:txBody>
      </p:sp>
      <p:sp>
        <p:nvSpPr>
          <p:cNvPr id="25" name="Rectangle 24"/>
          <p:cNvSpPr>
            <a:spLocks noChangeArrowheads="1"/>
          </p:cNvSpPr>
          <p:nvPr/>
        </p:nvSpPr>
        <p:spPr bwMode="auto">
          <a:xfrm>
            <a:off x="4559150" y="4949682"/>
            <a:ext cx="297453" cy="370169"/>
          </a:xfrm>
          <a:prstGeom prst="rect">
            <a:avLst/>
          </a:prstGeom>
          <a:noFill/>
          <a:ln w="12700">
            <a:noFill/>
            <a:miter lim="800000"/>
            <a:headEnd/>
            <a:tailEnd/>
          </a:ln>
          <a:effectLst/>
        </p:spPr>
        <p:txBody>
          <a:bodyPr wrap="square" lIns="50805" tIns="24957" rIns="50805" bIns="24957">
            <a:spAutoFit/>
          </a:bodyPr>
          <a:lstStyle/>
          <a:p>
            <a:pPr eaLnBrk="0" hangingPunct="0">
              <a:spcBef>
                <a:spcPct val="50000"/>
              </a:spcBef>
            </a:pPr>
            <a:r>
              <a:rPr lang="en-US" sz="2078" b="1" dirty="0">
                <a:latin typeface="Helvetica LT Std Cond Light"/>
              </a:rPr>
              <a:t>4</a:t>
            </a:r>
          </a:p>
        </p:txBody>
      </p:sp>
      <p:sp>
        <p:nvSpPr>
          <p:cNvPr id="26" name="AutoShape 23"/>
          <p:cNvSpPr>
            <a:spLocks noChangeArrowheads="1"/>
          </p:cNvSpPr>
          <p:nvPr/>
        </p:nvSpPr>
        <p:spPr bwMode="auto">
          <a:xfrm rot="16200000">
            <a:off x="5699097" y="3926714"/>
            <a:ext cx="334468" cy="93598"/>
          </a:xfrm>
          <a:prstGeom prst="rightArrow">
            <a:avLst>
              <a:gd name="adj1" fmla="val 50000"/>
              <a:gd name="adj2" fmla="val 33568"/>
            </a:avLst>
          </a:prstGeom>
          <a:solidFill>
            <a:srgbClr val="C00000"/>
          </a:solidFill>
          <a:ln w="12700">
            <a:solidFill>
              <a:srgbClr val="C00000"/>
            </a:solidFill>
            <a:miter lim="800000"/>
            <a:headEnd/>
            <a:tailEnd/>
          </a:ln>
          <a:effectLst/>
        </p:spPr>
        <p:txBody>
          <a:bodyPr wrap="none" lIns="51339" tIns="25670" rIns="51339" bIns="25670" anchor="ctr"/>
          <a:lstStyle/>
          <a:p>
            <a:endParaRPr lang="en-US" sz="2078" b="1">
              <a:latin typeface="Helvetica LT Std Cond Light"/>
            </a:endParaRPr>
          </a:p>
        </p:txBody>
      </p:sp>
    </p:spTree>
    <p:extLst>
      <p:ext uri="{BB962C8B-B14F-4D97-AF65-F5344CB8AC3E}">
        <p14:creationId xmlns:p14="http://schemas.microsoft.com/office/powerpoint/2010/main" val="283099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500" fill="hold"/>
                                        <p:tgtEl>
                                          <p:spTgt spid="25"/>
                                        </p:tgtEl>
                                        <p:attrNameLst>
                                          <p:attrName>ppt_x</p:attrName>
                                        </p:attrNameLst>
                                      </p:cBhvr>
                                      <p:tavLst>
                                        <p:tav tm="0">
                                          <p:val>
                                            <p:strVal val="#ppt_x"/>
                                          </p:val>
                                        </p:tav>
                                        <p:tav tm="100000">
                                          <p:val>
                                            <p:strVal val="#ppt_x"/>
                                          </p:val>
                                        </p:tav>
                                      </p:tavLst>
                                    </p:anim>
                                    <p:anim calcmode="lin" valueType="num">
                                      <p:cBhvr additive="base">
                                        <p:cTn id="9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500" fill="hold"/>
                                        <p:tgtEl>
                                          <p:spTgt spid="26"/>
                                        </p:tgtEl>
                                        <p:attrNameLst>
                                          <p:attrName>ppt_x</p:attrName>
                                        </p:attrNameLst>
                                      </p:cBhvr>
                                      <p:tavLst>
                                        <p:tav tm="0">
                                          <p:val>
                                            <p:strVal val="#ppt_x"/>
                                          </p:val>
                                        </p:tav>
                                        <p:tav tm="100000">
                                          <p:val>
                                            <p:strVal val="#ppt_x"/>
                                          </p:val>
                                        </p:tav>
                                      </p:tavLst>
                                    </p:anim>
                                    <p:anim calcmode="lin" valueType="num">
                                      <p:cBhvr additive="base">
                                        <p:cTn id="10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p:bldP spid="10" grpId="0"/>
      <p:bldP spid="11" grpId="0"/>
      <p:bldP spid="12" grpId="0"/>
      <p:bldP spid="13" grpId="0"/>
      <p:bldP spid="14" grpId="0"/>
      <p:bldP spid="15" grpId="0" animBg="1"/>
      <p:bldP spid="16" grpId="0"/>
      <p:bldP spid="17" grpId="0"/>
      <p:bldP spid="18" grpId="0"/>
      <p:bldP spid="19" grpId="0"/>
      <p:bldP spid="20" grpId="0"/>
      <p:bldP spid="21" grpId="0"/>
      <p:bldP spid="22" grpId="0"/>
      <p:bldP spid="23" grpId="0"/>
      <p:bldP spid="24" grpId="0" animBg="1"/>
      <p:bldP spid="25" grpId="0"/>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GB" altLang="en-US" dirty="0">
                <a:solidFill>
                  <a:srgbClr val="FF0000"/>
                </a:solidFill>
                <a:latin typeface="Helvetica LT Std Cond Light"/>
                <a:ea typeface="Verdana" panose="020B0604030504040204" pitchFamily="34" charset="0"/>
                <a:cs typeface="Verdana" panose="020B0604030504040204" pitchFamily="34" charset="0"/>
              </a:rPr>
            </a:br>
            <a:r>
              <a:rPr lang="en-GB" altLang="en-US" dirty="0">
                <a:latin typeface="+mn-lt"/>
                <a:ea typeface="Verdana" panose="020B0604030504040204" pitchFamily="34" charset="0"/>
                <a:cs typeface="Verdana" panose="020B0604030504040204" pitchFamily="34" charset="0"/>
              </a:rPr>
              <a:t>Box and Whisker plot</a:t>
            </a:r>
            <a:br>
              <a:rPr lang="en-GB" altLang="en-US" dirty="0">
                <a:latin typeface="+mn-lt"/>
                <a:ea typeface="Verdana" panose="020B0604030504040204" pitchFamily="34" charset="0"/>
                <a:cs typeface="Verdana" panose="020B0604030504040204" pitchFamily="34" charset="0"/>
              </a:rPr>
            </a:br>
            <a:endParaRPr lang="en-IN" dirty="0">
              <a:latin typeface="+mn-lt"/>
            </a:endParaRPr>
          </a:p>
        </p:txBody>
      </p:sp>
      <p:cxnSp>
        <p:nvCxnSpPr>
          <p:cNvPr id="5" name="Straight Connector 4"/>
          <p:cNvCxnSpPr/>
          <p:nvPr/>
        </p:nvCxnSpPr>
        <p:spPr>
          <a:xfrm>
            <a:off x="4562352"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62353" y="2417763"/>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62352" y="4157911"/>
            <a:ext cx="34664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028838"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07617" y="2417763"/>
            <a:ext cx="0" cy="1740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31670" y="2970191"/>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909389" y="2972493"/>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42651" y="3356889"/>
            <a:ext cx="18667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131670" y="3356890"/>
            <a:ext cx="2430682" cy="2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43687" y="2790652"/>
            <a:ext cx="64" cy="92531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976019" y="2819307"/>
            <a:ext cx="0" cy="10475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ectangle 15"/>
          <p:cNvSpPr>
            <a:spLocks noChangeArrowheads="1"/>
          </p:cNvSpPr>
          <p:nvPr/>
        </p:nvSpPr>
        <p:spPr bwMode="auto">
          <a:xfrm>
            <a:off x="4254489" y="4155051"/>
            <a:ext cx="65426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p>
        </p:txBody>
      </p:sp>
      <p:sp>
        <p:nvSpPr>
          <p:cNvPr id="17" name="Rectangle 16"/>
          <p:cNvSpPr>
            <a:spLocks noChangeArrowheads="1"/>
          </p:cNvSpPr>
          <p:nvPr/>
        </p:nvSpPr>
        <p:spPr bwMode="auto">
          <a:xfrm>
            <a:off x="5543361" y="4181289"/>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2</a:t>
            </a:r>
          </a:p>
        </p:txBody>
      </p:sp>
      <p:sp>
        <p:nvSpPr>
          <p:cNvPr id="18" name="Rectangle 17"/>
          <p:cNvSpPr>
            <a:spLocks noChangeArrowheads="1"/>
          </p:cNvSpPr>
          <p:nvPr/>
        </p:nvSpPr>
        <p:spPr bwMode="auto">
          <a:xfrm>
            <a:off x="7758811" y="4155051"/>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p>
        </p:txBody>
      </p:sp>
      <p:sp>
        <p:nvSpPr>
          <p:cNvPr id="19" name="Rectangle 18"/>
          <p:cNvSpPr>
            <a:spLocks noChangeArrowheads="1"/>
          </p:cNvSpPr>
          <p:nvPr/>
        </p:nvSpPr>
        <p:spPr bwMode="auto">
          <a:xfrm>
            <a:off x="2490172" y="2432519"/>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-1.5 IQR</a:t>
            </a:r>
            <a:endParaRPr lang="en-US" sz="2625" b="1" baseline="-25000" dirty="0">
              <a:latin typeface="Helvetica LT Std Cond Light"/>
            </a:endParaRPr>
          </a:p>
        </p:txBody>
      </p:sp>
      <p:sp>
        <p:nvSpPr>
          <p:cNvPr id="20" name="Rectangle 19"/>
          <p:cNvSpPr>
            <a:spLocks noChangeArrowheads="1"/>
          </p:cNvSpPr>
          <p:nvPr/>
        </p:nvSpPr>
        <p:spPr bwMode="auto">
          <a:xfrm>
            <a:off x="9513895" y="3702159"/>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Max</a:t>
            </a:r>
            <a:endParaRPr lang="en-US" sz="2625" b="1" baseline="-25000" dirty="0">
              <a:latin typeface="Helvetica LT Std Cond Light"/>
            </a:endParaRPr>
          </a:p>
        </p:txBody>
      </p:sp>
      <p:sp>
        <p:nvSpPr>
          <p:cNvPr id="21" name="Rectangle 20"/>
          <p:cNvSpPr>
            <a:spLocks noChangeArrowheads="1"/>
          </p:cNvSpPr>
          <p:nvPr/>
        </p:nvSpPr>
        <p:spPr bwMode="auto">
          <a:xfrm>
            <a:off x="1906508" y="3801135"/>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Min</a:t>
            </a:r>
            <a:endParaRPr lang="en-US" sz="2625" b="1" baseline="-25000" dirty="0">
              <a:latin typeface="Helvetica LT Std Cond Light"/>
            </a:endParaRPr>
          </a:p>
        </p:txBody>
      </p:sp>
      <p:sp>
        <p:nvSpPr>
          <p:cNvPr id="22" name="Rectangle 21"/>
          <p:cNvSpPr>
            <a:spLocks noChangeArrowheads="1"/>
          </p:cNvSpPr>
          <p:nvPr/>
        </p:nvSpPr>
        <p:spPr bwMode="auto">
          <a:xfrm>
            <a:off x="8182478" y="2434822"/>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+1.5 IQR</a:t>
            </a:r>
            <a:endParaRPr lang="en-US" sz="2625" b="1" baseline="-25000" dirty="0">
              <a:latin typeface="Helvetica LT Std Cond Light"/>
            </a:endParaRPr>
          </a:p>
        </p:txBody>
      </p:sp>
      <p:sp>
        <p:nvSpPr>
          <p:cNvPr id="23" name="Rectangle 22"/>
          <p:cNvSpPr>
            <a:spLocks noChangeArrowheads="1"/>
          </p:cNvSpPr>
          <p:nvPr/>
        </p:nvSpPr>
        <p:spPr bwMode="auto">
          <a:xfrm>
            <a:off x="2556766" y="4755460"/>
            <a:ext cx="135648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Outlier</a:t>
            </a:r>
            <a:endParaRPr lang="en-US" sz="2625" b="1" baseline="-25000" dirty="0">
              <a:latin typeface="Helvetica LT Std Cond Light"/>
            </a:endParaRPr>
          </a:p>
        </p:txBody>
      </p:sp>
      <p:cxnSp>
        <p:nvCxnSpPr>
          <p:cNvPr id="24" name="Straight Arrow Connector 23"/>
          <p:cNvCxnSpPr>
            <a:stCxn id="23" idx="0"/>
          </p:cNvCxnSpPr>
          <p:nvPr/>
        </p:nvCxnSpPr>
        <p:spPr>
          <a:xfrm flipH="1" flipV="1">
            <a:off x="2792978" y="3465308"/>
            <a:ext cx="442030" cy="12901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a:spLocks noChangeArrowheads="1"/>
          </p:cNvSpPr>
          <p:nvPr/>
        </p:nvSpPr>
        <p:spPr bwMode="auto">
          <a:xfrm>
            <a:off x="8442421" y="4743952"/>
            <a:ext cx="135648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Outlier</a:t>
            </a:r>
            <a:endParaRPr lang="en-US" sz="2625" b="1" baseline="-25000" dirty="0">
              <a:latin typeface="Helvetica LT Std Cond Light"/>
            </a:endParaRPr>
          </a:p>
        </p:txBody>
      </p:sp>
      <p:cxnSp>
        <p:nvCxnSpPr>
          <p:cNvPr id="26" name="Straight Arrow Connector 25"/>
          <p:cNvCxnSpPr/>
          <p:nvPr/>
        </p:nvCxnSpPr>
        <p:spPr>
          <a:xfrm flipV="1">
            <a:off x="9105761" y="3465309"/>
            <a:ext cx="281991" cy="1319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a:spLocks noChangeArrowheads="1"/>
          </p:cNvSpPr>
          <p:nvPr/>
        </p:nvSpPr>
        <p:spPr bwMode="auto">
          <a:xfrm>
            <a:off x="5107354" y="1800410"/>
            <a:ext cx="239029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IQR = Q</a:t>
            </a:r>
            <a:r>
              <a:rPr lang="en-US" sz="2625" b="1" baseline="-25000" dirty="0">
                <a:latin typeface="Helvetica LT Std Cond Light"/>
              </a:rPr>
              <a:t>3</a:t>
            </a:r>
            <a:r>
              <a:rPr lang="en-US" sz="2625" b="1" dirty="0">
                <a:latin typeface="Helvetica LT Std Cond Light"/>
              </a:rPr>
              <a:t> – Q</a:t>
            </a:r>
            <a:r>
              <a:rPr lang="en-US" sz="2625" b="1" baseline="-25000" dirty="0">
                <a:latin typeface="Helvetica LT Std Cond Light"/>
              </a:rPr>
              <a:t>1</a:t>
            </a:r>
          </a:p>
        </p:txBody>
      </p:sp>
      <p:cxnSp>
        <p:nvCxnSpPr>
          <p:cNvPr id="28" name="Straight Arrow Connector 27"/>
          <p:cNvCxnSpPr/>
          <p:nvPr/>
        </p:nvCxnSpPr>
        <p:spPr>
          <a:xfrm>
            <a:off x="4562352" y="2327875"/>
            <a:ext cx="3466486" cy="726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06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ppt_w</p:attrName>
                                        </p:attrNameLst>
                                      </p:cBhvr>
                                      <p:tavLst>
                                        <p:tav tm="0">
                                          <p:val>
                                            <p:fltVal val="0"/>
                                          </p:val>
                                        </p:tav>
                                        <p:tav tm="100000">
                                          <p:val>
                                            <p:strVal val="#ppt_w"/>
                                          </p:val>
                                        </p:tav>
                                      </p:tavLst>
                                    </p:anim>
                                    <p:anim calcmode="lin" valueType="num">
                                      <p:cBhvr>
                                        <p:cTn id="55" dur="500" fill="hold"/>
                                        <p:tgtEl>
                                          <p:spTgt spid="27"/>
                                        </p:tgtEl>
                                        <p:attrNameLst>
                                          <p:attrName>ppt_h</p:attrName>
                                        </p:attrNameLst>
                                      </p:cBhvr>
                                      <p:tavLst>
                                        <p:tav tm="0">
                                          <p:val>
                                            <p:fltVal val="0"/>
                                          </p:val>
                                        </p:tav>
                                        <p:tav tm="100000">
                                          <p:val>
                                            <p:strVal val="#ppt_h"/>
                                          </p:val>
                                        </p:tav>
                                      </p:tavLst>
                                    </p:anim>
                                    <p:animEffect transition="in" filter="fade">
                                      <p:cBhvr>
                                        <p:cTn id="56" dur="500"/>
                                        <p:tgtEl>
                                          <p:spTgt spid="27"/>
                                        </p:tgtEl>
                                      </p:cBhvr>
                                    </p:animEffect>
                                  </p:childTnLst>
                                </p:cTn>
                              </p:par>
                              <p:par>
                                <p:cTn id="57" presetID="2" presetClass="entr" presetSubtype="1"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p:cTn id="72" dur="500" fill="hold"/>
                                        <p:tgtEl>
                                          <p:spTgt spid="16"/>
                                        </p:tgtEl>
                                        <p:attrNameLst>
                                          <p:attrName>ppt_w</p:attrName>
                                        </p:attrNameLst>
                                      </p:cBhvr>
                                      <p:tavLst>
                                        <p:tav tm="0">
                                          <p:val>
                                            <p:fltVal val="0"/>
                                          </p:val>
                                        </p:tav>
                                        <p:tav tm="100000">
                                          <p:val>
                                            <p:strVal val="#ppt_w"/>
                                          </p:val>
                                        </p:tav>
                                      </p:tavLst>
                                    </p:anim>
                                    <p:anim calcmode="lin" valueType="num">
                                      <p:cBhvr>
                                        <p:cTn id="73" dur="500" fill="hold"/>
                                        <p:tgtEl>
                                          <p:spTgt spid="16"/>
                                        </p:tgtEl>
                                        <p:attrNameLst>
                                          <p:attrName>ppt_h</p:attrName>
                                        </p:attrNameLst>
                                      </p:cBhvr>
                                      <p:tavLst>
                                        <p:tav tm="0">
                                          <p:val>
                                            <p:fltVal val="0"/>
                                          </p:val>
                                        </p:tav>
                                        <p:tav tm="100000">
                                          <p:val>
                                            <p:strVal val="#ppt_h"/>
                                          </p:val>
                                        </p:tav>
                                      </p:tavLst>
                                    </p:anim>
                                    <p:animEffect transition="in" filter="fade">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p:cTn id="86" dur="500" fill="hold"/>
                                        <p:tgtEl>
                                          <p:spTgt spid="18"/>
                                        </p:tgtEl>
                                        <p:attrNameLst>
                                          <p:attrName>ppt_w</p:attrName>
                                        </p:attrNameLst>
                                      </p:cBhvr>
                                      <p:tavLst>
                                        <p:tav tm="0">
                                          <p:val>
                                            <p:fltVal val="0"/>
                                          </p:val>
                                        </p:tav>
                                        <p:tav tm="100000">
                                          <p:val>
                                            <p:strVal val="#ppt_w"/>
                                          </p:val>
                                        </p:tav>
                                      </p:tavLst>
                                    </p:anim>
                                    <p:anim calcmode="lin" valueType="num">
                                      <p:cBhvr>
                                        <p:cTn id="87" dur="500" fill="hold"/>
                                        <p:tgtEl>
                                          <p:spTgt spid="18"/>
                                        </p:tgtEl>
                                        <p:attrNameLst>
                                          <p:attrName>ppt_h</p:attrName>
                                        </p:attrNameLst>
                                      </p:cBhvr>
                                      <p:tavLst>
                                        <p:tav tm="0">
                                          <p:val>
                                            <p:fltVal val="0"/>
                                          </p:val>
                                        </p:tav>
                                        <p:tav tm="100000">
                                          <p:val>
                                            <p:strVal val="#ppt_h"/>
                                          </p:val>
                                        </p:tav>
                                      </p:tavLst>
                                    </p:anim>
                                    <p:animEffect transition="in" filter="fade">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500" fill="hold"/>
                                        <p:tgtEl>
                                          <p:spTgt spid="20"/>
                                        </p:tgtEl>
                                        <p:attrNameLst>
                                          <p:attrName>ppt_w</p:attrName>
                                        </p:attrNameLst>
                                      </p:cBhvr>
                                      <p:tavLst>
                                        <p:tav tm="0">
                                          <p:val>
                                            <p:fltVal val="0"/>
                                          </p:val>
                                        </p:tav>
                                        <p:tav tm="100000">
                                          <p:val>
                                            <p:strVal val="#ppt_w"/>
                                          </p:val>
                                        </p:tav>
                                      </p:tavLst>
                                    </p:anim>
                                    <p:anim calcmode="lin" valueType="num">
                                      <p:cBhvr>
                                        <p:cTn id="94" dur="500" fill="hold"/>
                                        <p:tgtEl>
                                          <p:spTgt spid="20"/>
                                        </p:tgtEl>
                                        <p:attrNameLst>
                                          <p:attrName>ppt_h</p:attrName>
                                        </p:attrNameLst>
                                      </p:cBhvr>
                                      <p:tavLst>
                                        <p:tav tm="0">
                                          <p:val>
                                            <p:fltVal val="0"/>
                                          </p:val>
                                        </p:tav>
                                        <p:tav tm="100000">
                                          <p:val>
                                            <p:strVal val="#ppt_h"/>
                                          </p:val>
                                        </p:tav>
                                      </p:tavLst>
                                    </p:anim>
                                    <p:animEffect transition="in" filter="fade">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 calcmode="lin" valueType="num">
                                      <p:cBhvr>
                                        <p:cTn id="100" dur="500" fill="hold"/>
                                        <p:tgtEl>
                                          <p:spTgt spid="19"/>
                                        </p:tgtEl>
                                        <p:attrNameLst>
                                          <p:attrName>ppt_w</p:attrName>
                                        </p:attrNameLst>
                                      </p:cBhvr>
                                      <p:tavLst>
                                        <p:tav tm="0">
                                          <p:val>
                                            <p:fltVal val="0"/>
                                          </p:val>
                                        </p:tav>
                                        <p:tav tm="100000">
                                          <p:val>
                                            <p:strVal val="#ppt_w"/>
                                          </p:val>
                                        </p:tav>
                                      </p:tavLst>
                                    </p:anim>
                                    <p:anim calcmode="lin" valueType="num">
                                      <p:cBhvr>
                                        <p:cTn id="101" dur="500" fill="hold"/>
                                        <p:tgtEl>
                                          <p:spTgt spid="19"/>
                                        </p:tgtEl>
                                        <p:attrNameLst>
                                          <p:attrName>ppt_h</p:attrName>
                                        </p:attrNameLst>
                                      </p:cBhvr>
                                      <p:tavLst>
                                        <p:tav tm="0">
                                          <p:val>
                                            <p:fltVal val="0"/>
                                          </p:val>
                                        </p:tav>
                                        <p:tav tm="100000">
                                          <p:val>
                                            <p:strVal val="#ppt_h"/>
                                          </p:val>
                                        </p:tav>
                                      </p:tavLst>
                                    </p:anim>
                                    <p:animEffect transition="in" filter="fade">
                                      <p:cBhvr>
                                        <p:cTn id="102" dur="500"/>
                                        <p:tgtEl>
                                          <p:spTgt spid="19"/>
                                        </p:tgtEl>
                                      </p:cBhvr>
                                    </p:animEffect>
                                  </p:childTnLst>
                                </p:cTn>
                              </p:par>
                              <p:par>
                                <p:cTn id="103" presetID="2" presetClass="entr" presetSubtype="1"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additive="base">
                                        <p:cTn id="105" dur="500" fill="hold"/>
                                        <p:tgtEl>
                                          <p:spTgt spid="14"/>
                                        </p:tgtEl>
                                        <p:attrNameLst>
                                          <p:attrName>ppt_x</p:attrName>
                                        </p:attrNameLst>
                                      </p:cBhvr>
                                      <p:tavLst>
                                        <p:tav tm="0">
                                          <p:val>
                                            <p:strVal val="#ppt_x"/>
                                          </p:val>
                                        </p:tav>
                                        <p:tav tm="100000">
                                          <p:val>
                                            <p:strVal val="#ppt_x"/>
                                          </p:val>
                                        </p:tav>
                                      </p:tavLst>
                                    </p:anim>
                                    <p:anim calcmode="lin" valueType="num">
                                      <p:cBhvr additive="base">
                                        <p:cTn id="10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22"/>
                                        </p:tgtEl>
                                        <p:attrNameLst>
                                          <p:attrName>style.visibility</p:attrName>
                                        </p:attrNameLst>
                                      </p:cBhvr>
                                      <p:to>
                                        <p:strVal val="visible"/>
                                      </p:to>
                                    </p:set>
                                    <p:anim calcmode="lin" valueType="num">
                                      <p:cBhvr>
                                        <p:cTn id="111" dur="500" fill="hold"/>
                                        <p:tgtEl>
                                          <p:spTgt spid="22"/>
                                        </p:tgtEl>
                                        <p:attrNameLst>
                                          <p:attrName>ppt_w</p:attrName>
                                        </p:attrNameLst>
                                      </p:cBhvr>
                                      <p:tavLst>
                                        <p:tav tm="0">
                                          <p:val>
                                            <p:fltVal val="0"/>
                                          </p:val>
                                        </p:tav>
                                        <p:tav tm="100000">
                                          <p:val>
                                            <p:strVal val="#ppt_w"/>
                                          </p:val>
                                        </p:tav>
                                      </p:tavLst>
                                    </p:anim>
                                    <p:anim calcmode="lin" valueType="num">
                                      <p:cBhvr>
                                        <p:cTn id="112" dur="500" fill="hold"/>
                                        <p:tgtEl>
                                          <p:spTgt spid="22"/>
                                        </p:tgtEl>
                                        <p:attrNameLst>
                                          <p:attrName>ppt_h</p:attrName>
                                        </p:attrNameLst>
                                      </p:cBhvr>
                                      <p:tavLst>
                                        <p:tav tm="0">
                                          <p:val>
                                            <p:fltVal val="0"/>
                                          </p:val>
                                        </p:tav>
                                        <p:tav tm="100000">
                                          <p:val>
                                            <p:strVal val="#ppt_h"/>
                                          </p:val>
                                        </p:tav>
                                      </p:tavLst>
                                    </p:anim>
                                    <p:animEffect transition="in" filter="fade">
                                      <p:cBhvr>
                                        <p:cTn id="113" dur="500"/>
                                        <p:tgtEl>
                                          <p:spTgt spid="22"/>
                                        </p:tgtEl>
                                      </p:cBhvr>
                                    </p:animEffect>
                                  </p:childTnLst>
                                </p:cTn>
                              </p:par>
                              <p:par>
                                <p:cTn id="114" presetID="2" presetClass="entr" presetSubtype="1" fill="hold" nodeType="withEffect">
                                  <p:stCondLst>
                                    <p:cond delay="0"/>
                                  </p:stCondLst>
                                  <p:childTnLst>
                                    <p:set>
                                      <p:cBhvr>
                                        <p:cTn id="115" dur="1" fill="hold">
                                          <p:stCondLst>
                                            <p:cond delay="0"/>
                                          </p:stCondLst>
                                        </p:cTn>
                                        <p:tgtEl>
                                          <p:spTgt spid="15"/>
                                        </p:tgtEl>
                                        <p:attrNameLst>
                                          <p:attrName>style.visibility</p:attrName>
                                        </p:attrNameLst>
                                      </p:cBhvr>
                                      <p:to>
                                        <p:strVal val="visible"/>
                                      </p:to>
                                    </p:set>
                                    <p:anim calcmode="lin" valueType="num">
                                      <p:cBhvr additive="base">
                                        <p:cTn id="116" dur="500" fill="hold"/>
                                        <p:tgtEl>
                                          <p:spTgt spid="15"/>
                                        </p:tgtEl>
                                        <p:attrNameLst>
                                          <p:attrName>ppt_x</p:attrName>
                                        </p:attrNameLst>
                                      </p:cBhvr>
                                      <p:tavLst>
                                        <p:tav tm="0">
                                          <p:val>
                                            <p:strVal val="#ppt_x"/>
                                          </p:val>
                                        </p:tav>
                                        <p:tav tm="100000">
                                          <p:val>
                                            <p:strVal val="#ppt_x"/>
                                          </p:val>
                                        </p:tav>
                                      </p:tavLst>
                                    </p:anim>
                                    <p:anim calcmode="lin" valueType="num">
                                      <p:cBhvr additive="base">
                                        <p:cTn id="117"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grpId="0" nodeType="clickEffect">
                                  <p:stCondLst>
                                    <p:cond delay="0"/>
                                  </p:stCondLst>
                                  <p:childTnLst>
                                    <p:set>
                                      <p:cBhvr>
                                        <p:cTn id="121" dur="1" fill="hold">
                                          <p:stCondLst>
                                            <p:cond delay="0"/>
                                          </p:stCondLst>
                                        </p:cTn>
                                        <p:tgtEl>
                                          <p:spTgt spid="23"/>
                                        </p:tgtEl>
                                        <p:attrNameLst>
                                          <p:attrName>style.visibility</p:attrName>
                                        </p:attrNameLst>
                                      </p:cBhvr>
                                      <p:to>
                                        <p:strVal val="visible"/>
                                      </p:to>
                                    </p:set>
                                    <p:anim calcmode="lin" valueType="num">
                                      <p:cBhvr>
                                        <p:cTn id="122" dur="500" fill="hold"/>
                                        <p:tgtEl>
                                          <p:spTgt spid="23"/>
                                        </p:tgtEl>
                                        <p:attrNameLst>
                                          <p:attrName>ppt_w</p:attrName>
                                        </p:attrNameLst>
                                      </p:cBhvr>
                                      <p:tavLst>
                                        <p:tav tm="0">
                                          <p:val>
                                            <p:fltVal val="0"/>
                                          </p:val>
                                        </p:tav>
                                        <p:tav tm="100000">
                                          <p:val>
                                            <p:strVal val="#ppt_w"/>
                                          </p:val>
                                        </p:tav>
                                      </p:tavLst>
                                    </p:anim>
                                    <p:anim calcmode="lin" valueType="num">
                                      <p:cBhvr>
                                        <p:cTn id="123" dur="500" fill="hold"/>
                                        <p:tgtEl>
                                          <p:spTgt spid="23"/>
                                        </p:tgtEl>
                                        <p:attrNameLst>
                                          <p:attrName>ppt_h</p:attrName>
                                        </p:attrNameLst>
                                      </p:cBhvr>
                                      <p:tavLst>
                                        <p:tav tm="0">
                                          <p:val>
                                            <p:fltVal val="0"/>
                                          </p:val>
                                        </p:tav>
                                        <p:tav tm="100000">
                                          <p:val>
                                            <p:strVal val="#ppt_h"/>
                                          </p:val>
                                        </p:tav>
                                      </p:tavLst>
                                    </p:anim>
                                    <p:animEffect transition="in" filter="fade">
                                      <p:cBhvr>
                                        <p:cTn id="124" dur="500"/>
                                        <p:tgtEl>
                                          <p:spTgt spid="23"/>
                                        </p:tgtEl>
                                      </p:cBhvr>
                                    </p:animEffect>
                                  </p:childTnLst>
                                </p:cTn>
                              </p:par>
                              <p:par>
                                <p:cTn id="125" presetID="2" presetClass="entr" presetSubtype="6" fill="hold" nodeType="with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additive="base">
                                        <p:cTn id="127" dur="500" fill="hold"/>
                                        <p:tgtEl>
                                          <p:spTgt spid="24"/>
                                        </p:tgtEl>
                                        <p:attrNameLst>
                                          <p:attrName>ppt_x</p:attrName>
                                        </p:attrNameLst>
                                      </p:cBhvr>
                                      <p:tavLst>
                                        <p:tav tm="0">
                                          <p:val>
                                            <p:strVal val="1+#ppt_w/2"/>
                                          </p:val>
                                        </p:tav>
                                        <p:tav tm="100000">
                                          <p:val>
                                            <p:strVal val="#ppt_x"/>
                                          </p:val>
                                        </p:tav>
                                      </p:tavLst>
                                    </p:anim>
                                    <p:anim calcmode="lin" valueType="num">
                                      <p:cBhvr additive="base">
                                        <p:cTn id="1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25"/>
                                        </p:tgtEl>
                                        <p:attrNameLst>
                                          <p:attrName>style.visibility</p:attrName>
                                        </p:attrNameLst>
                                      </p:cBhvr>
                                      <p:to>
                                        <p:strVal val="visible"/>
                                      </p:to>
                                    </p:set>
                                    <p:anim calcmode="lin" valueType="num">
                                      <p:cBhvr>
                                        <p:cTn id="133" dur="500" fill="hold"/>
                                        <p:tgtEl>
                                          <p:spTgt spid="25"/>
                                        </p:tgtEl>
                                        <p:attrNameLst>
                                          <p:attrName>ppt_w</p:attrName>
                                        </p:attrNameLst>
                                      </p:cBhvr>
                                      <p:tavLst>
                                        <p:tav tm="0">
                                          <p:val>
                                            <p:fltVal val="0"/>
                                          </p:val>
                                        </p:tav>
                                        <p:tav tm="100000">
                                          <p:val>
                                            <p:strVal val="#ppt_w"/>
                                          </p:val>
                                        </p:tav>
                                      </p:tavLst>
                                    </p:anim>
                                    <p:anim calcmode="lin" valueType="num">
                                      <p:cBhvr>
                                        <p:cTn id="134" dur="500" fill="hold"/>
                                        <p:tgtEl>
                                          <p:spTgt spid="25"/>
                                        </p:tgtEl>
                                        <p:attrNameLst>
                                          <p:attrName>ppt_h</p:attrName>
                                        </p:attrNameLst>
                                      </p:cBhvr>
                                      <p:tavLst>
                                        <p:tav tm="0">
                                          <p:val>
                                            <p:fltVal val="0"/>
                                          </p:val>
                                        </p:tav>
                                        <p:tav tm="100000">
                                          <p:val>
                                            <p:strVal val="#ppt_h"/>
                                          </p:val>
                                        </p:tav>
                                      </p:tavLst>
                                    </p:anim>
                                    <p:animEffect transition="in" filter="fade">
                                      <p:cBhvr>
                                        <p:cTn id="135" dur="500"/>
                                        <p:tgtEl>
                                          <p:spTgt spid="25"/>
                                        </p:tgtEl>
                                      </p:cBhvr>
                                    </p:animEffect>
                                  </p:childTnLst>
                                </p:cTn>
                              </p:par>
                              <p:par>
                                <p:cTn id="136" presetID="2" presetClass="entr" presetSubtype="12" fill="hold" nodeType="withEffect">
                                  <p:stCondLst>
                                    <p:cond delay="0"/>
                                  </p:stCondLst>
                                  <p:childTnLst>
                                    <p:set>
                                      <p:cBhvr>
                                        <p:cTn id="137" dur="1" fill="hold">
                                          <p:stCondLst>
                                            <p:cond delay="0"/>
                                          </p:stCondLst>
                                        </p:cTn>
                                        <p:tgtEl>
                                          <p:spTgt spid="26"/>
                                        </p:tgtEl>
                                        <p:attrNameLst>
                                          <p:attrName>style.visibility</p:attrName>
                                        </p:attrNameLst>
                                      </p:cBhvr>
                                      <p:to>
                                        <p:strVal val="visible"/>
                                      </p:to>
                                    </p:set>
                                    <p:anim calcmode="lin" valueType="num">
                                      <p:cBhvr additive="base">
                                        <p:cTn id="138" dur="500" fill="hold"/>
                                        <p:tgtEl>
                                          <p:spTgt spid="26"/>
                                        </p:tgtEl>
                                        <p:attrNameLst>
                                          <p:attrName>ppt_x</p:attrName>
                                        </p:attrNameLst>
                                      </p:cBhvr>
                                      <p:tavLst>
                                        <p:tav tm="0">
                                          <p:val>
                                            <p:strVal val="0-#ppt_w/2"/>
                                          </p:val>
                                        </p:tav>
                                        <p:tav tm="100000">
                                          <p:val>
                                            <p:strVal val="#ppt_x"/>
                                          </p:val>
                                        </p:tav>
                                      </p:tavLst>
                                    </p:anim>
                                    <p:anim calcmode="lin" valueType="num">
                                      <p:cBhvr additive="base">
                                        <p:cTn id="13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5"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GB" altLang="en-US" dirty="0">
                <a:ea typeface="Verdana" panose="020B0604030504040204" pitchFamily="34" charset="0"/>
                <a:cs typeface="Verdana" panose="020B0604030504040204" pitchFamily="34" charset="0"/>
              </a:rPr>
            </a:br>
            <a:r>
              <a:rPr lang="en-GB" altLang="en-US" dirty="0">
                <a:ea typeface="Verdana" panose="020B0604030504040204" pitchFamily="34" charset="0"/>
                <a:cs typeface="Verdana" panose="020B0604030504040204" pitchFamily="34" charset="0"/>
              </a:rPr>
              <a:t>Box and Whisker plot</a:t>
            </a:r>
            <a:br>
              <a:rPr lang="en-GB" altLang="en-US" dirty="0">
                <a:ea typeface="Verdana" panose="020B0604030504040204" pitchFamily="34" charset="0"/>
                <a:cs typeface="Verdana" panose="020B0604030504040204" pitchFamily="34" charset="0"/>
              </a:rPr>
            </a:br>
            <a:endParaRPr lang="en-IN" dirty="0"/>
          </a:p>
        </p:txBody>
      </p:sp>
      <p:cxnSp>
        <p:nvCxnSpPr>
          <p:cNvPr id="5" name="Straight Connector 4"/>
          <p:cNvCxnSpPr/>
          <p:nvPr/>
        </p:nvCxnSpPr>
        <p:spPr>
          <a:xfrm>
            <a:off x="4562352"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62353" y="2417763"/>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62352" y="4157911"/>
            <a:ext cx="34664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028838" y="2417763"/>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07617" y="2417763"/>
            <a:ext cx="0" cy="1740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31670" y="2970191"/>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909389" y="2972493"/>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42651" y="3356889"/>
            <a:ext cx="18667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131670" y="3356890"/>
            <a:ext cx="2430682" cy="2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27579" y="2776279"/>
            <a:ext cx="1" cy="9396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75256" y="2776279"/>
            <a:ext cx="1813" cy="9396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ectangle 15"/>
          <p:cNvSpPr>
            <a:spLocks noChangeArrowheads="1"/>
          </p:cNvSpPr>
          <p:nvPr/>
        </p:nvSpPr>
        <p:spPr bwMode="auto">
          <a:xfrm>
            <a:off x="4254489" y="4155051"/>
            <a:ext cx="65426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p>
        </p:txBody>
      </p:sp>
      <p:sp>
        <p:nvSpPr>
          <p:cNvPr id="17" name="Rectangle 16"/>
          <p:cNvSpPr>
            <a:spLocks noChangeArrowheads="1"/>
          </p:cNvSpPr>
          <p:nvPr/>
        </p:nvSpPr>
        <p:spPr bwMode="auto">
          <a:xfrm>
            <a:off x="5543361" y="4181289"/>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2</a:t>
            </a:r>
          </a:p>
        </p:txBody>
      </p:sp>
      <p:sp>
        <p:nvSpPr>
          <p:cNvPr id="18" name="Rectangle 17"/>
          <p:cNvSpPr>
            <a:spLocks noChangeArrowheads="1"/>
          </p:cNvSpPr>
          <p:nvPr/>
        </p:nvSpPr>
        <p:spPr bwMode="auto">
          <a:xfrm>
            <a:off x="7758811" y="4155051"/>
            <a:ext cx="549217" cy="462162"/>
          </a:xfrm>
          <a:prstGeom prst="rect">
            <a:avLst/>
          </a:prstGeom>
          <a:noFill/>
          <a:ln w="12700">
            <a:noFill/>
            <a:miter lim="800000"/>
            <a:headEnd/>
            <a:tailEnd/>
          </a:ln>
          <a:effectLst/>
        </p:spPr>
        <p:txBody>
          <a:bodyPr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p>
        </p:txBody>
      </p:sp>
      <p:sp>
        <p:nvSpPr>
          <p:cNvPr id="19" name="Rectangle 18"/>
          <p:cNvSpPr>
            <a:spLocks noChangeArrowheads="1"/>
          </p:cNvSpPr>
          <p:nvPr/>
        </p:nvSpPr>
        <p:spPr bwMode="auto">
          <a:xfrm>
            <a:off x="2490172" y="2432519"/>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-1.5 IQR</a:t>
            </a:r>
            <a:endParaRPr lang="en-US" sz="2625" b="1" baseline="-25000" dirty="0">
              <a:latin typeface="Helvetica LT Std Cond Light"/>
            </a:endParaRPr>
          </a:p>
        </p:txBody>
      </p:sp>
      <p:sp>
        <p:nvSpPr>
          <p:cNvPr id="20" name="Rectangle 19"/>
          <p:cNvSpPr>
            <a:spLocks noChangeArrowheads="1"/>
          </p:cNvSpPr>
          <p:nvPr/>
        </p:nvSpPr>
        <p:spPr bwMode="auto">
          <a:xfrm>
            <a:off x="9513895" y="3702159"/>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Max</a:t>
            </a:r>
            <a:endParaRPr lang="en-US" sz="2625" b="1" baseline="-25000" dirty="0">
              <a:latin typeface="Helvetica LT Std Cond Light"/>
            </a:endParaRPr>
          </a:p>
        </p:txBody>
      </p:sp>
      <p:sp>
        <p:nvSpPr>
          <p:cNvPr id="21" name="Rectangle 20"/>
          <p:cNvSpPr>
            <a:spLocks noChangeArrowheads="1"/>
          </p:cNvSpPr>
          <p:nvPr/>
        </p:nvSpPr>
        <p:spPr bwMode="auto">
          <a:xfrm>
            <a:off x="1741944" y="2545187"/>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Min</a:t>
            </a:r>
            <a:endParaRPr lang="en-US" sz="2625" b="1" baseline="-25000" dirty="0">
              <a:latin typeface="Helvetica LT Std Cond Light"/>
            </a:endParaRPr>
          </a:p>
        </p:txBody>
      </p:sp>
      <p:sp>
        <p:nvSpPr>
          <p:cNvPr id="22" name="Rectangle 21"/>
          <p:cNvSpPr>
            <a:spLocks noChangeArrowheads="1"/>
          </p:cNvSpPr>
          <p:nvPr/>
        </p:nvSpPr>
        <p:spPr bwMode="auto">
          <a:xfrm>
            <a:off x="8182478" y="2434822"/>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+1.5 IQR</a:t>
            </a:r>
            <a:endParaRPr lang="en-US" sz="2625" b="1" baseline="-25000" dirty="0">
              <a:latin typeface="Helvetica LT Std Cond Light"/>
            </a:endParaRPr>
          </a:p>
        </p:txBody>
      </p:sp>
      <p:sp>
        <p:nvSpPr>
          <p:cNvPr id="23" name="Rectangle 22"/>
          <p:cNvSpPr>
            <a:spLocks noChangeArrowheads="1"/>
          </p:cNvSpPr>
          <p:nvPr/>
        </p:nvSpPr>
        <p:spPr bwMode="auto">
          <a:xfrm>
            <a:off x="2682818" y="4865386"/>
            <a:ext cx="2440032"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Major Outlier</a:t>
            </a:r>
            <a:endParaRPr lang="en-US" sz="2625" b="1" baseline="-25000" dirty="0">
              <a:latin typeface="Helvetica LT Std Cond Light"/>
            </a:endParaRPr>
          </a:p>
        </p:txBody>
      </p:sp>
      <p:cxnSp>
        <p:nvCxnSpPr>
          <p:cNvPr id="24" name="Straight Arrow Connector 23"/>
          <p:cNvCxnSpPr/>
          <p:nvPr/>
        </p:nvCxnSpPr>
        <p:spPr>
          <a:xfrm flipH="1" flipV="1">
            <a:off x="2258391" y="3055236"/>
            <a:ext cx="2062237" cy="1810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a:spLocks noChangeArrowheads="1"/>
          </p:cNvSpPr>
          <p:nvPr/>
        </p:nvSpPr>
        <p:spPr bwMode="auto">
          <a:xfrm>
            <a:off x="6982693" y="4945981"/>
            <a:ext cx="2650671"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Major Outlier</a:t>
            </a:r>
            <a:endParaRPr lang="en-US" sz="2625" b="1" baseline="-25000" dirty="0">
              <a:latin typeface="Helvetica LT Std Cond Light"/>
            </a:endParaRPr>
          </a:p>
        </p:txBody>
      </p:sp>
      <p:cxnSp>
        <p:nvCxnSpPr>
          <p:cNvPr id="26" name="Straight Arrow Connector 25"/>
          <p:cNvCxnSpPr/>
          <p:nvPr/>
        </p:nvCxnSpPr>
        <p:spPr>
          <a:xfrm flipV="1">
            <a:off x="7996574" y="3045104"/>
            <a:ext cx="1636788" cy="1918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587590" y="2773740"/>
            <a:ext cx="665" cy="158478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386098" y="2806510"/>
            <a:ext cx="0" cy="15520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Rectangle 28"/>
          <p:cNvSpPr>
            <a:spLocks noChangeArrowheads="1"/>
          </p:cNvSpPr>
          <p:nvPr/>
        </p:nvSpPr>
        <p:spPr bwMode="auto">
          <a:xfrm>
            <a:off x="1740361" y="4297878"/>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-3 IQR</a:t>
            </a:r>
            <a:endParaRPr lang="en-US" sz="2625" b="1" baseline="-25000" dirty="0">
              <a:latin typeface="Helvetica LT Std Cond Light"/>
            </a:endParaRPr>
          </a:p>
        </p:txBody>
      </p:sp>
      <p:sp>
        <p:nvSpPr>
          <p:cNvPr id="30" name="Rectangle 29"/>
          <p:cNvSpPr>
            <a:spLocks noChangeArrowheads="1"/>
          </p:cNvSpPr>
          <p:nvPr/>
        </p:nvSpPr>
        <p:spPr bwMode="auto">
          <a:xfrm>
            <a:off x="8511890" y="4270255"/>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+3 IQR</a:t>
            </a:r>
            <a:endParaRPr lang="en-US" sz="2625" b="1" baseline="-25000" dirty="0">
              <a:latin typeface="Helvetica LT Std Cond Light"/>
            </a:endParaRPr>
          </a:p>
        </p:txBody>
      </p:sp>
      <p:cxnSp>
        <p:nvCxnSpPr>
          <p:cNvPr id="31" name="Straight Connector 30"/>
          <p:cNvCxnSpPr/>
          <p:nvPr/>
        </p:nvCxnSpPr>
        <p:spPr>
          <a:xfrm>
            <a:off x="4562353" y="2417763"/>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a:spLocks noChangeArrowheads="1"/>
          </p:cNvSpPr>
          <p:nvPr/>
        </p:nvSpPr>
        <p:spPr bwMode="auto">
          <a:xfrm>
            <a:off x="5107354" y="1800410"/>
            <a:ext cx="239029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IQR = Q</a:t>
            </a:r>
            <a:r>
              <a:rPr lang="en-US" sz="2625" b="1" baseline="-25000" dirty="0">
                <a:latin typeface="Helvetica LT Std Cond Light"/>
              </a:rPr>
              <a:t>3</a:t>
            </a:r>
            <a:r>
              <a:rPr lang="en-US" sz="2625" b="1" dirty="0">
                <a:latin typeface="Helvetica LT Std Cond Light"/>
              </a:rPr>
              <a:t> – Q</a:t>
            </a:r>
            <a:r>
              <a:rPr lang="en-US" sz="2625" b="1" baseline="-25000" dirty="0">
                <a:latin typeface="Helvetica LT Std Cond Light"/>
              </a:rPr>
              <a:t>1</a:t>
            </a:r>
          </a:p>
        </p:txBody>
      </p:sp>
      <p:cxnSp>
        <p:nvCxnSpPr>
          <p:cNvPr id="33" name="Straight Arrow Connector 32"/>
          <p:cNvCxnSpPr/>
          <p:nvPr/>
        </p:nvCxnSpPr>
        <p:spPr>
          <a:xfrm>
            <a:off x="4562352" y="2327875"/>
            <a:ext cx="3466486" cy="726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57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Effect transition="in" filter="fade">
                                      <p:cBhvr>
                                        <p:cTn id="51" dur="500"/>
                                        <p:tgtEl>
                                          <p:spTgt spid="32"/>
                                        </p:tgtEl>
                                      </p:cBhvr>
                                    </p:animEffect>
                                  </p:childTnLst>
                                </p:cTn>
                              </p:par>
                              <p:par>
                                <p:cTn id="52" presetID="2" presetClass="entr" presetSubtype="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500" fill="hold"/>
                                        <p:tgtEl>
                                          <p:spTgt spid="33"/>
                                        </p:tgtEl>
                                        <p:attrNameLst>
                                          <p:attrName>ppt_x</p:attrName>
                                        </p:attrNameLst>
                                      </p:cBhvr>
                                      <p:tavLst>
                                        <p:tav tm="0">
                                          <p:val>
                                            <p:strVal val="#ppt_x"/>
                                          </p:val>
                                        </p:tav>
                                        <p:tav tm="100000">
                                          <p:val>
                                            <p:strVal val="#ppt_x"/>
                                          </p:val>
                                        </p:tav>
                                      </p:tavLst>
                                    </p:anim>
                                    <p:anim calcmode="lin" valueType="num">
                                      <p:cBhvr additive="base">
                                        <p:cTn id="55"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p:cTn id="60" dur="500" fill="hold"/>
                                        <p:tgtEl>
                                          <p:spTgt spid="21"/>
                                        </p:tgtEl>
                                        <p:attrNameLst>
                                          <p:attrName>ppt_w</p:attrName>
                                        </p:attrNameLst>
                                      </p:cBhvr>
                                      <p:tavLst>
                                        <p:tav tm="0">
                                          <p:val>
                                            <p:fltVal val="0"/>
                                          </p:val>
                                        </p:tav>
                                        <p:tav tm="100000">
                                          <p:val>
                                            <p:strVal val="#ppt_w"/>
                                          </p:val>
                                        </p:tav>
                                      </p:tavLst>
                                    </p:anim>
                                    <p:anim calcmode="lin" valueType="num">
                                      <p:cBhvr>
                                        <p:cTn id="61" dur="500" fill="hold"/>
                                        <p:tgtEl>
                                          <p:spTgt spid="21"/>
                                        </p:tgtEl>
                                        <p:attrNameLst>
                                          <p:attrName>ppt_h</p:attrName>
                                        </p:attrNameLst>
                                      </p:cBhvr>
                                      <p:tavLst>
                                        <p:tav tm="0">
                                          <p:val>
                                            <p:fltVal val="0"/>
                                          </p:val>
                                        </p:tav>
                                        <p:tav tm="100000">
                                          <p:val>
                                            <p:strVal val="#ppt_h"/>
                                          </p:val>
                                        </p:tav>
                                      </p:tavLst>
                                    </p:anim>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p:cTn id="74" dur="500" fill="hold"/>
                                        <p:tgtEl>
                                          <p:spTgt spid="17"/>
                                        </p:tgtEl>
                                        <p:attrNameLst>
                                          <p:attrName>ppt_w</p:attrName>
                                        </p:attrNameLst>
                                      </p:cBhvr>
                                      <p:tavLst>
                                        <p:tav tm="0">
                                          <p:val>
                                            <p:fltVal val="0"/>
                                          </p:val>
                                        </p:tav>
                                        <p:tav tm="100000">
                                          <p:val>
                                            <p:strVal val="#ppt_w"/>
                                          </p:val>
                                        </p:tav>
                                      </p:tavLst>
                                    </p:anim>
                                    <p:anim calcmode="lin" valueType="num">
                                      <p:cBhvr>
                                        <p:cTn id="75" dur="500" fill="hold"/>
                                        <p:tgtEl>
                                          <p:spTgt spid="17"/>
                                        </p:tgtEl>
                                        <p:attrNameLst>
                                          <p:attrName>ppt_h</p:attrName>
                                        </p:attrNameLst>
                                      </p:cBhvr>
                                      <p:tavLst>
                                        <p:tav tm="0">
                                          <p:val>
                                            <p:fltVal val="0"/>
                                          </p:val>
                                        </p:tav>
                                        <p:tav tm="100000">
                                          <p:val>
                                            <p:strVal val="#ppt_h"/>
                                          </p:val>
                                        </p:tav>
                                      </p:tavLst>
                                    </p:anim>
                                    <p:animEffect transition="in" filter="fade">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p:cTn id="81" dur="500" fill="hold"/>
                                        <p:tgtEl>
                                          <p:spTgt spid="18"/>
                                        </p:tgtEl>
                                        <p:attrNameLst>
                                          <p:attrName>ppt_w</p:attrName>
                                        </p:attrNameLst>
                                      </p:cBhvr>
                                      <p:tavLst>
                                        <p:tav tm="0">
                                          <p:val>
                                            <p:fltVal val="0"/>
                                          </p:val>
                                        </p:tav>
                                        <p:tav tm="100000">
                                          <p:val>
                                            <p:strVal val="#ppt_w"/>
                                          </p:val>
                                        </p:tav>
                                      </p:tavLst>
                                    </p:anim>
                                    <p:anim calcmode="lin" valueType="num">
                                      <p:cBhvr>
                                        <p:cTn id="82" dur="500" fill="hold"/>
                                        <p:tgtEl>
                                          <p:spTgt spid="18"/>
                                        </p:tgtEl>
                                        <p:attrNameLst>
                                          <p:attrName>ppt_h</p:attrName>
                                        </p:attrNameLst>
                                      </p:cBhvr>
                                      <p:tavLst>
                                        <p:tav tm="0">
                                          <p:val>
                                            <p:fltVal val="0"/>
                                          </p:val>
                                        </p:tav>
                                        <p:tav tm="100000">
                                          <p:val>
                                            <p:strVal val="#ppt_h"/>
                                          </p:val>
                                        </p:tav>
                                      </p:tavLst>
                                    </p:anim>
                                    <p:animEffect transition="in" filter="fad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 calcmode="lin" valueType="num">
                                      <p:cBhvr>
                                        <p:cTn id="88" dur="500" fill="hold"/>
                                        <p:tgtEl>
                                          <p:spTgt spid="20"/>
                                        </p:tgtEl>
                                        <p:attrNameLst>
                                          <p:attrName>ppt_w</p:attrName>
                                        </p:attrNameLst>
                                      </p:cBhvr>
                                      <p:tavLst>
                                        <p:tav tm="0">
                                          <p:val>
                                            <p:fltVal val="0"/>
                                          </p:val>
                                        </p:tav>
                                        <p:tav tm="100000">
                                          <p:val>
                                            <p:strVal val="#ppt_w"/>
                                          </p:val>
                                        </p:tav>
                                      </p:tavLst>
                                    </p:anim>
                                    <p:anim calcmode="lin" valueType="num">
                                      <p:cBhvr>
                                        <p:cTn id="89" dur="500" fill="hold"/>
                                        <p:tgtEl>
                                          <p:spTgt spid="20"/>
                                        </p:tgtEl>
                                        <p:attrNameLst>
                                          <p:attrName>ppt_h</p:attrName>
                                        </p:attrNameLst>
                                      </p:cBhvr>
                                      <p:tavLst>
                                        <p:tav tm="0">
                                          <p:val>
                                            <p:fltVal val="0"/>
                                          </p:val>
                                        </p:tav>
                                        <p:tav tm="100000">
                                          <p:val>
                                            <p:strVal val="#ppt_h"/>
                                          </p:val>
                                        </p:tav>
                                      </p:tavLst>
                                    </p:anim>
                                    <p:animEffect transition="in" filter="fade">
                                      <p:cBhvr>
                                        <p:cTn id="90" dur="5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p:cTn id="95" dur="500" fill="hold"/>
                                        <p:tgtEl>
                                          <p:spTgt spid="19"/>
                                        </p:tgtEl>
                                        <p:attrNameLst>
                                          <p:attrName>ppt_w</p:attrName>
                                        </p:attrNameLst>
                                      </p:cBhvr>
                                      <p:tavLst>
                                        <p:tav tm="0">
                                          <p:val>
                                            <p:fltVal val="0"/>
                                          </p:val>
                                        </p:tav>
                                        <p:tav tm="100000">
                                          <p:val>
                                            <p:strVal val="#ppt_w"/>
                                          </p:val>
                                        </p:tav>
                                      </p:tavLst>
                                    </p:anim>
                                    <p:anim calcmode="lin" valueType="num">
                                      <p:cBhvr>
                                        <p:cTn id="96" dur="500" fill="hold"/>
                                        <p:tgtEl>
                                          <p:spTgt spid="19"/>
                                        </p:tgtEl>
                                        <p:attrNameLst>
                                          <p:attrName>ppt_h</p:attrName>
                                        </p:attrNameLst>
                                      </p:cBhvr>
                                      <p:tavLst>
                                        <p:tav tm="0">
                                          <p:val>
                                            <p:fltVal val="0"/>
                                          </p:val>
                                        </p:tav>
                                        <p:tav tm="100000">
                                          <p:val>
                                            <p:strVal val="#ppt_h"/>
                                          </p:val>
                                        </p:tav>
                                      </p:tavLst>
                                    </p:anim>
                                    <p:animEffect transition="in" filter="fade">
                                      <p:cBhvr>
                                        <p:cTn id="97" dur="500"/>
                                        <p:tgtEl>
                                          <p:spTgt spid="19"/>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p:cTn id="102" dur="500" fill="hold"/>
                                        <p:tgtEl>
                                          <p:spTgt spid="22"/>
                                        </p:tgtEl>
                                        <p:attrNameLst>
                                          <p:attrName>ppt_w</p:attrName>
                                        </p:attrNameLst>
                                      </p:cBhvr>
                                      <p:tavLst>
                                        <p:tav tm="0">
                                          <p:val>
                                            <p:fltVal val="0"/>
                                          </p:val>
                                        </p:tav>
                                        <p:tav tm="100000">
                                          <p:val>
                                            <p:strVal val="#ppt_w"/>
                                          </p:val>
                                        </p:tav>
                                      </p:tavLst>
                                    </p:anim>
                                    <p:anim calcmode="lin" valueType="num">
                                      <p:cBhvr>
                                        <p:cTn id="103" dur="500" fill="hold"/>
                                        <p:tgtEl>
                                          <p:spTgt spid="22"/>
                                        </p:tgtEl>
                                        <p:attrNameLst>
                                          <p:attrName>ppt_h</p:attrName>
                                        </p:attrNameLst>
                                      </p:cBhvr>
                                      <p:tavLst>
                                        <p:tav tm="0">
                                          <p:val>
                                            <p:fltVal val="0"/>
                                          </p:val>
                                        </p:tav>
                                        <p:tav tm="100000">
                                          <p:val>
                                            <p:strVal val="#ppt_h"/>
                                          </p:val>
                                        </p:tav>
                                      </p:tavLst>
                                    </p:anim>
                                    <p:animEffect transition="in" filter="fade">
                                      <p:cBhvr>
                                        <p:cTn id="104" dur="500"/>
                                        <p:tgtEl>
                                          <p:spTgt spid="22"/>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p:cTn id="109" dur="500" fill="hold"/>
                                        <p:tgtEl>
                                          <p:spTgt spid="23"/>
                                        </p:tgtEl>
                                        <p:attrNameLst>
                                          <p:attrName>ppt_w</p:attrName>
                                        </p:attrNameLst>
                                      </p:cBhvr>
                                      <p:tavLst>
                                        <p:tav tm="0">
                                          <p:val>
                                            <p:fltVal val="0"/>
                                          </p:val>
                                        </p:tav>
                                        <p:tav tm="100000">
                                          <p:val>
                                            <p:strVal val="#ppt_w"/>
                                          </p:val>
                                        </p:tav>
                                      </p:tavLst>
                                    </p:anim>
                                    <p:anim calcmode="lin" valueType="num">
                                      <p:cBhvr>
                                        <p:cTn id="110" dur="500" fill="hold"/>
                                        <p:tgtEl>
                                          <p:spTgt spid="23"/>
                                        </p:tgtEl>
                                        <p:attrNameLst>
                                          <p:attrName>ppt_h</p:attrName>
                                        </p:attrNameLst>
                                      </p:cBhvr>
                                      <p:tavLst>
                                        <p:tav tm="0">
                                          <p:val>
                                            <p:fltVal val="0"/>
                                          </p:val>
                                        </p:tav>
                                        <p:tav tm="100000">
                                          <p:val>
                                            <p:strVal val="#ppt_h"/>
                                          </p:val>
                                        </p:tav>
                                      </p:tavLst>
                                    </p:anim>
                                    <p:animEffect transition="in" filter="fade">
                                      <p:cBhvr>
                                        <p:cTn id="111" dur="500"/>
                                        <p:tgtEl>
                                          <p:spTgt spid="23"/>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25"/>
                                        </p:tgtEl>
                                        <p:attrNameLst>
                                          <p:attrName>style.visibility</p:attrName>
                                        </p:attrNameLst>
                                      </p:cBhvr>
                                      <p:to>
                                        <p:strVal val="visible"/>
                                      </p:to>
                                    </p:set>
                                    <p:anim calcmode="lin" valueType="num">
                                      <p:cBhvr>
                                        <p:cTn id="116" dur="500" fill="hold"/>
                                        <p:tgtEl>
                                          <p:spTgt spid="25"/>
                                        </p:tgtEl>
                                        <p:attrNameLst>
                                          <p:attrName>ppt_w</p:attrName>
                                        </p:attrNameLst>
                                      </p:cBhvr>
                                      <p:tavLst>
                                        <p:tav tm="0">
                                          <p:val>
                                            <p:fltVal val="0"/>
                                          </p:val>
                                        </p:tav>
                                        <p:tav tm="100000">
                                          <p:val>
                                            <p:strVal val="#ppt_w"/>
                                          </p:val>
                                        </p:tav>
                                      </p:tavLst>
                                    </p:anim>
                                    <p:anim calcmode="lin" valueType="num">
                                      <p:cBhvr>
                                        <p:cTn id="117" dur="500" fill="hold"/>
                                        <p:tgtEl>
                                          <p:spTgt spid="25"/>
                                        </p:tgtEl>
                                        <p:attrNameLst>
                                          <p:attrName>ppt_h</p:attrName>
                                        </p:attrNameLst>
                                      </p:cBhvr>
                                      <p:tavLst>
                                        <p:tav tm="0">
                                          <p:val>
                                            <p:fltVal val="0"/>
                                          </p:val>
                                        </p:tav>
                                        <p:tav tm="100000">
                                          <p:val>
                                            <p:strVal val="#ppt_h"/>
                                          </p:val>
                                        </p:tav>
                                      </p:tavLst>
                                    </p:anim>
                                    <p:animEffect transition="in" filter="fade">
                                      <p:cBhvr>
                                        <p:cTn id="118" dur="500"/>
                                        <p:tgtEl>
                                          <p:spTgt spid="25"/>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29"/>
                                        </p:tgtEl>
                                        <p:attrNameLst>
                                          <p:attrName>style.visibility</p:attrName>
                                        </p:attrNameLst>
                                      </p:cBhvr>
                                      <p:to>
                                        <p:strVal val="visible"/>
                                      </p:to>
                                    </p:set>
                                    <p:anim calcmode="lin" valueType="num">
                                      <p:cBhvr>
                                        <p:cTn id="123" dur="500" fill="hold"/>
                                        <p:tgtEl>
                                          <p:spTgt spid="29"/>
                                        </p:tgtEl>
                                        <p:attrNameLst>
                                          <p:attrName>ppt_w</p:attrName>
                                        </p:attrNameLst>
                                      </p:cBhvr>
                                      <p:tavLst>
                                        <p:tav tm="0">
                                          <p:val>
                                            <p:fltVal val="0"/>
                                          </p:val>
                                        </p:tav>
                                        <p:tav tm="100000">
                                          <p:val>
                                            <p:strVal val="#ppt_w"/>
                                          </p:val>
                                        </p:tav>
                                      </p:tavLst>
                                    </p:anim>
                                    <p:anim calcmode="lin" valueType="num">
                                      <p:cBhvr>
                                        <p:cTn id="124" dur="500" fill="hold"/>
                                        <p:tgtEl>
                                          <p:spTgt spid="29"/>
                                        </p:tgtEl>
                                        <p:attrNameLst>
                                          <p:attrName>ppt_h</p:attrName>
                                        </p:attrNameLst>
                                      </p:cBhvr>
                                      <p:tavLst>
                                        <p:tav tm="0">
                                          <p:val>
                                            <p:fltVal val="0"/>
                                          </p:val>
                                        </p:tav>
                                        <p:tav tm="100000">
                                          <p:val>
                                            <p:strVal val="#ppt_h"/>
                                          </p:val>
                                        </p:tav>
                                      </p:tavLst>
                                    </p:anim>
                                    <p:animEffect transition="in" filter="fade">
                                      <p:cBhvr>
                                        <p:cTn id="125" dur="5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p:cTn id="130" dur="500" fill="hold"/>
                                        <p:tgtEl>
                                          <p:spTgt spid="30"/>
                                        </p:tgtEl>
                                        <p:attrNameLst>
                                          <p:attrName>ppt_w</p:attrName>
                                        </p:attrNameLst>
                                      </p:cBhvr>
                                      <p:tavLst>
                                        <p:tav tm="0">
                                          <p:val>
                                            <p:fltVal val="0"/>
                                          </p:val>
                                        </p:tav>
                                        <p:tav tm="100000">
                                          <p:val>
                                            <p:strVal val="#ppt_w"/>
                                          </p:val>
                                        </p:tav>
                                      </p:tavLst>
                                    </p:anim>
                                    <p:anim calcmode="lin" valueType="num">
                                      <p:cBhvr>
                                        <p:cTn id="131" dur="500" fill="hold"/>
                                        <p:tgtEl>
                                          <p:spTgt spid="30"/>
                                        </p:tgtEl>
                                        <p:attrNameLst>
                                          <p:attrName>ppt_h</p:attrName>
                                        </p:attrNameLst>
                                      </p:cBhvr>
                                      <p:tavLst>
                                        <p:tav tm="0">
                                          <p:val>
                                            <p:fltVal val="0"/>
                                          </p:val>
                                        </p:tav>
                                        <p:tav tm="100000">
                                          <p:val>
                                            <p:strVal val="#ppt_h"/>
                                          </p:val>
                                        </p:tav>
                                      </p:tavLst>
                                    </p:anim>
                                    <p:animEffect transition="in" filter="fade">
                                      <p:cBhvr>
                                        <p:cTn id="132" dur="500"/>
                                        <p:tgtEl>
                                          <p:spTgt spid="30"/>
                                        </p:tgtEl>
                                      </p:cBhvr>
                                    </p:animEffect>
                                  </p:childTnLst>
                                </p:cTn>
                              </p:par>
                              <p:par>
                                <p:cTn id="133" presetID="53" presetClass="entr" presetSubtype="16" fill="hold" nodeType="with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500" fill="hold"/>
                                        <p:tgtEl>
                                          <p:spTgt spid="31"/>
                                        </p:tgtEl>
                                        <p:attrNameLst>
                                          <p:attrName>ppt_w</p:attrName>
                                        </p:attrNameLst>
                                      </p:cBhvr>
                                      <p:tavLst>
                                        <p:tav tm="0">
                                          <p:val>
                                            <p:fltVal val="0"/>
                                          </p:val>
                                        </p:tav>
                                        <p:tav tm="100000">
                                          <p:val>
                                            <p:strVal val="#ppt_w"/>
                                          </p:val>
                                        </p:tav>
                                      </p:tavLst>
                                    </p:anim>
                                    <p:anim calcmode="lin" valueType="num">
                                      <p:cBhvr>
                                        <p:cTn id="136" dur="500" fill="hold"/>
                                        <p:tgtEl>
                                          <p:spTgt spid="31"/>
                                        </p:tgtEl>
                                        <p:attrNameLst>
                                          <p:attrName>ppt_h</p:attrName>
                                        </p:attrNameLst>
                                      </p:cBhvr>
                                      <p:tavLst>
                                        <p:tav tm="0">
                                          <p:val>
                                            <p:fltVal val="0"/>
                                          </p:val>
                                        </p:tav>
                                        <p:tav tm="100000">
                                          <p:val>
                                            <p:strVal val="#ppt_h"/>
                                          </p:val>
                                        </p:tav>
                                      </p:tavLst>
                                    </p:anim>
                                    <p:animEffect transition="in" filter="fade">
                                      <p:cBhvr>
                                        <p:cTn id="1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5" grpId="0"/>
      <p:bldP spid="29" grpId="0"/>
      <p:bldP spid="30"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Potential outliers</a:t>
            </a:r>
            <a:endParaRPr lang="en-IN" dirty="0"/>
          </a:p>
        </p:txBody>
      </p:sp>
      <p:sp>
        <p:nvSpPr>
          <p:cNvPr id="3" name="Text Placeholder 2"/>
          <p:cNvSpPr>
            <a:spLocks noGrp="1"/>
          </p:cNvSpPr>
          <p:nvPr>
            <p:ph type="body" sz="quarter" idx="13"/>
          </p:nvPr>
        </p:nvSpPr>
        <p:spPr>
          <a:xfrm>
            <a:off x="857739" y="990601"/>
            <a:ext cx="10160000" cy="2438399"/>
          </a:xfrm>
        </p:spPr>
        <p:txBody>
          <a:bodyPr>
            <a:noAutofit/>
          </a:bodyPr>
          <a:lstStyle/>
          <a:p>
            <a:pPr marL="342900" indent="-342900">
              <a:buFont typeface="Wingdings" panose="05000000000000000000" pitchFamily="2" charset="2"/>
              <a:buChar char="v"/>
            </a:pPr>
            <a:r>
              <a:rPr lang="en-US" altLang="en-US" sz="2400" dirty="0">
                <a:solidFill>
                  <a:srgbClr val="000000"/>
                </a:solidFill>
                <a:latin typeface="Calibri" panose="020F0502020204030204" pitchFamily="34" charset="0"/>
                <a:cs typeface="Calibri" panose="020F0502020204030204" pitchFamily="34" charset="0"/>
              </a:rPr>
              <a:t>The lower limit and upper limit of a data set are given by:</a:t>
            </a:r>
            <a:endParaRPr lang="en-US" altLang="en-US" sz="2400" dirty="0">
              <a:latin typeface="Calibri" panose="020F0502020204030204" pitchFamily="34" charset="0"/>
              <a:cs typeface="Calibri" panose="020F0502020204030204" pitchFamily="34" charset="0"/>
            </a:endParaRPr>
          </a:p>
          <a:p>
            <a:pPr marL="0" indent="0">
              <a:buNone/>
            </a:pPr>
            <a:r>
              <a:rPr lang="en-US" altLang="en-US" sz="2400" dirty="0">
                <a:latin typeface="Calibri" panose="020F0502020204030204" pitchFamily="34" charset="0"/>
                <a:cs typeface="Calibri" panose="020F0502020204030204" pitchFamily="34" charset="0"/>
              </a:rPr>
              <a:t>               Lower limit = </a:t>
            </a:r>
            <a:r>
              <a:rPr lang="en-US" altLang="en-US" sz="2400" i="1" dirty="0">
                <a:latin typeface="Calibri" panose="020F0502020204030204" pitchFamily="34" charset="0"/>
                <a:cs typeface="Calibri" panose="020F0502020204030204" pitchFamily="34" charset="0"/>
              </a:rPr>
              <a:t>Q</a:t>
            </a:r>
            <a:r>
              <a:rPr lang="en-US" altLang="en-US" sz="2400" baseline="-30000" dirty="0">
                <a:latin typeface="Calibri" panose="020F0502020204030204" pitchFamily="34" charset="0"/>
                <a:cs typeface="Calibri" panose="020F0502020204030204" pitchFamily="34" charset="0"/>
              </a:rPr>
              <a:t>1</a:t>
            </a:r>
            <a:r>
              <a:rPr lang="en-US" altLang="en-US" sz="2400" dirty="0">
                <a:latin typeface="Calibri" panose="020F0502020204030204" pitchFamily="34" charset="0"/>
                <a:cs typeface="Calibri" panose="020F0502020204030204" pitchFamily="34" charset="0"/>
              </a:rPr>
              <a:t> - 1.5 x IQR</a:t>
            </a:r>
          </a:p>
          <a:p>
            <a:pPr marL="0" indent="0">
              <a:buNone/>
            </a:pPr>
            <a:r>
              <a:rPr lang="en-US" altLang="en-US" sz="2400" dirty="0">
                <a:latin typeface="Calibri" panose="020F0502020204030204" pitchFamily="34" charset="0"/>
                <a:cs typeface="Calibri" panose="020F0502020204030204" pitchFamily="34" charset="0"/>
              </a:rPr>
              <a:t>               Upper limit = </a:t>
            </a:r>
            <a:r>
              <a:rPr lang="en-US" altLang="en-US" sz="2400" i="1" dirty="0">
                <a:latin typeface="Calibri" panose="020F0502020204030204" pitchFamily="34" charset="0"/>
                <a:cs typeface="Calibri" panose="020F0502020204030204" pitchFamily="34" charset="0"/>
              </a:rPr>
              <a:t>Q</a:t>
            </a:r>
            <a:r>
              <a:rPr lang="en-US" altLang="en-US" sz="2400" baseline="-30000" dirty="0">
                <a:latin typeface="Calibri" panose="020F0502020204030204" pitchFamily="34" charset="0"/>
                <a:cs typeface="Calibri" panose="020F0502020204030204" pitchFamily="34" charset="0"/>
              </a:rPr>
              <a:t>3</a:t>
            </a:r>
            <a:r>
              <a:rPr lang="en-US" altLang="en-US" sz="2400" dirty="0">
                <a:latin typeface="Calibri" panose="020F0502020204030204" pitchFamily="34" charset="0"/>
                <a:cs typeface="Calibri" panose="020F0502020204030204" pitchFamily="34" charset="0"/>
              </a:rPr>
              <a:t> + 1.5 x IQR</a:t>
            </a:r>
          </a:p>
          <a:p>
            <a:pPr marL="342900" indent="-342900" algn="just">
              <a:buFont typeface="Wingdings" panose="05000000000000000000" pitchFamily="2" charset="2"/>
              <a:buChar char="v"/>
            </a:pPr>
            <a:r>
              <a:rPr lang="en-US" altLang="en-US" sz="2400" dirty="0">
                <a:solidFill>
                  <a:srgbClr val="000000"/>
                </a:solidFill>
                <a:latin typeface="Calibri" panose="020F0502020204030204" pitchFamily="34" charset="0"/>
                <a:cs typeface="Calibri" panose="020F0502020204030204" pitchFamily="34" charset="0"/>
              </a:rPr>
              <a:t>Data points that lie below the lower limit or above the upper limit are </a:t>
            </a:r>
            <a:r>
              <a:rPr lang="en-US" altLang="en-US" sz="2400" dirty="0">
                <a:solidFill>
                  <a:srgbClr val="FF0000"/>
                </a:solidFill>
                <a:latin typeface="Calibri" panose="020F0502020204030204" pitchFamily="34" charset="0"/>
                <a:cs typeface="Calibri" panose="020F0502020204030204" pitchFamily="34" charset="0"/>
              </a:rPr>
              <a:t>potential outliers.</a:t>
            </a:r>
          </a:p>
          <a:p>
            <a:endParaRPr lang="en-IN" sz="2400" dirty="0"/>
          </a:p>
        </p:txBody>
      </p:sp>
      <p:pic>
        <p:nvPicPr>
          <p:cNvPr id="5" name="Picture 4"/>
          <p:cNvPicPr>
            <a:picLocks noChangeAspect="1"/>
          </p:cNvPicPr>
          <p:nvPr/>
        </p:nvPicPr>
        <p:blipFill>
          <a:blip r:embed="rId2"/>
          <a:stretch>
            <a:fillRect/>
          </a:stretch>
        </p:blipFill>
        <p:spPr>
          <a:xfrm>
            <a:off x="857738" y="3124200"/>
            <a:ext cx="10648461" cy="3505200"/>
          </a:xfrm>
          <a:prstGeom prst="rect">
            <a:avLst/>
          </a:prstGeom>
        </p:spPr>
      </p:pic>
    </p:spTree>
    <p:extLst>
      <p:ext uri="{BB962C8B-B14F-4D97-AF65-F5344CB8AC3E}">
        <p14:creationId xmlns:p14="http://schemas.microsoft.com/office/powerpoint/2010/main" val="2290597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Summary</a:t>
            </a:r>
            <a:endParaRPr lang="en-IN" dirty="0"/>
          </a:p>
        </p:txBody>
      </p:sp>
      <p:sp>
        <p:nvSpPr>
          <p:cNvPr id="3" name="Text Placeholder 2"/>
          <p:cNvSpPr>
            <a:spLocks noGrp="1"/>
          </p:cNvSpPr>
          <p:nvPr>
            <p:ph type="body" sz="quarter" idx="13"/>
          </p:nvPr>
        </p:nvSpPr>
        <p:spPr>
          <a:xfrm>
            <a:off x="857739" y="1219200"/>
            <a:ext cx="10160000" cy="4876799"/>
          </a:xfrm>
        </p:spPr>
        <p:txBody>
          <a:bodyPr>
            <a:normAutofit/>
          </a:bodyPr>
          <a:lstStyle/>
          <a:p>
            <a:pPr marL="0" indent="0">
              <a:buNone/>
            </a:pPr>
            <a:r>
              <a:rPr lang="en-IN" sz="2400" b="1" dirty="0">
                <a:latin typeface="+mn-lt"/>
              </a:rPr>
              <a:t>1.Measures of Central Tendency: </a:t>
            </a:r>
            <a:r>
              <a:rPr lang="en-IN" sz="2400" dirty="0">
                <a:latin typeface="+mn-lt"/>
              </a:rPr>
              <a:t>Mean, Median, Mode</a:t>
            </a:r>
          </a:p>
          <a:p>
            <a:pPr marL="0" indent="0">
              <a:buNone/>
            </a:pPr>
            <a:r>
              <a:rPr lang="en-US" sz="2400" dirty="0">
                <a:latin typeface="+mn-lt"/>
              </a:rPr>
              <a:t>2. </a:t>
            </a:r>
            <a:r>
              <a:rPr lang="en-IN" sz="2400" b="1" dirty="0">
                <a:latin typeface="+mn-lt"/>
              </a:rPr>
              <a:t>Measures of Variability</a:t>
            </a:r>
            <a:r>
              <a:rPr lang="en-IN" sz="2400" dirty="0">
                <a:latin typeface="+mn-lt"/>
              </a:rPr>
              <a:t>: Range, Standard Deviation , Variance</a:t>
            </a:r>
          </a:p>
          <a:p>
            <a:pPr marL="0" indent="0">
              <a:buNone/>
            </a:pPr>
            <a:r>
              <a:rPr lang="en-US" sz="2400" dirty="0">
                <a:latin typeface="+mn-lt"/>
              </a:rPr>
              <a:t>3. Symmetric and Asymmetric distribution</a:t>
            </a:r>
          </a:p>
          <a:p>
            <a:pPr marL="0" indent="0">
              <a:buNone/>
            </a:pPr>
            <a:r>
              <a:rPr lang="en-US" sz="2400" dirty="0">
                <a:latin typeface="+mn-lt"/>
              </a:rPr>
              <a:t>4. Five point summary</a:t>
            </a:r>
          </a:p>
          <a:p>
            <a:pPr marL="0" indent="0">
              <a:buNone/>
            </a:pPr>
            <a:r>
              <a:rPr lang="en-US" sz="2400" dirty="0">
                <a:latin typeface="+mn-lt"/>
              </a:rPr>
              <a:t>5. Outliers</a:t>
            </a:r>
            <a:endParaRPr lang="en-IN" dirty="0"/>
          </a:p>
        </p:txBody>
      </p:sp>
    </p:spTree>
    <p:extLst>
      <p:ext uri="{BB962C8B-B14F-4D97-AF65-F5344CB8AC3E}">
        <p14:creationId xmlns:p14="http://schemas.microsoft.com/office/powerpoint/2010/main" val="419080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latin typeface="Calibri" panose="020F0502020204030204" pitchFamily="34" charset="0"/>
                <a:cs typeface="Calibri" panose="020F0502020204030204" pitchFamily="34" charset="0"/>
              </a:rPr>
              <a:t>Evaluation Components </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232804892"/>
              </p:ext>
            </p:extLst>
          </p:nvPr>
        </p:nvGraphicFramePr>
        <p:xfrm>
          <a:off x="1523999" y="1904999"/>
          <a:ext cx="9144000" cy="3581403"/>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37618798"/>
                    </a:ext>
                  </a:extLst>
                </a:gridCol>
                <a:gridCol w="3429000">
                  <a:extLst>
                    <a:ext uri="{9D8B030D-6E8A-4147-A177-3AD203B41FA5}">
                      <a16:colId xmlns:a16="http://schemas.microsoft.com/office/drawing/2014/main" val="2693963826"/>
                    </a:ext>
                  </a:extLst>
                </a:gridCol>
                <a:gridCol w="2286000">
                  <a:extLst>
                    <a:ext uri="{9D8B030D-6E8A-4147-A177-3AD203B41FA5}">
                      <a16:colId xmlns:a16="http://schemas.microsoft.com/office/drawing/2014/main" val="1948230863"/>
                    </a:ext>
                  </a:extLst>
                </a:gridCol>
                <a:gridCol w="2286000">
                  <a:extLst>
                    <a:ext uri="{9D8B030D-6E8A-4147-A177-3AD203B41FA5}">
                      <a16:colId xmlns:a16="http://schemas.microsoft.com/office/drawing/2014/main" val="3173528345"/>
                    </a:ext>
                  </a:extLst>
                </a:gridCol>
              </a:tblGrid>
              <a:tr h="623299">
                <a:tc>
                  <a:txBody>
                    <a:bodyPr/>
                    <a:lstStyle/>
                    <a:p>
                      <a:endParaRPr lang="en-IN" dirty="0"/>
                    </a:p>
                  </a:txBody>
                  <a:tcPr/>
                </a:tc>
                <a:tc>
                  <a:txBody>
                    <a:bodyPr/>
                    <a:lstStyle/>
                    <a:p>
                      <a:r>
                        <a:rPr lang="en-US" dirty="0"/>
                        <a:t>Name</a:t>
                      </a:r>
                      <a:endParaRPr lang="en-IN" dirty="0"/>
                    </a:p>
                  </a:txBody>
                  <a:tcPr/>
                </a:tc>
                <a:tc>
                  <a:txBody>
                    <a:bodyPr/>
                    <a:lstStyle/>
                    <a:p>
                      <a:r>
                        <a:rPr lang="en-US" dirty="0"/>
                        <a:t>Type</a:t>
                      </a:r>
                      <a:endParaRPr lang="en-IN" dirty="0"/>
                    </a:p>
                  </a:txBody>
                  <a:tcPr/>
                </a:tc>
                <a:tc>
                  <a:txBody>
                    <a:bodyPr/>
                    <a:lstStyle/>
                    <a:p>
                      <a:r>
                        <a:rPr lang="en-US" dirty="0"/>
                        <a:t>Weightage</a:t>
                      </a:r>
                      <a:endParaRPr lang="en-IN" dirty="0"/>
                    </a:p>
                  </a:txBody>
                  <a:tcPr/>
                </a:tc>
                <a:extLst>
                  <a:ext uri="{0D108BD9-81ED-4DB2-BD59-A6C34878D82A}">
                    <a16:rowId xmlns:a16="http://schemas.microsoft.com/office/drawing/2014/main" val="3547815499"/>
                  </a:ext>
                </a:extLst>
              </a:tr>
              <a:tr h="623299">
                <a:tc>
                  <a:txBody>
                    <a:bodyPr/>
                    <a:lstStyle/>
                    <a:p>
                      <a:r>
                        <a:rPr lang="en-US" dirty="0"/>
                        <a:t>EC</a:t>
                      </a:r>
                      <a:r>
                        <a:rPr lang="en-US" baseline="0" dirty="0"/>
                        <a:t> 1</a:t>
                      </a:r>
                      <a:endParaRPr lang="en-IN" dirty="0"/>
                    </a:p>
                  </a:txBody>
                  <a:tcPr/>
                </a:tc>
                <a:tc>
                  <a:txBody>
                    <a:bodyPr/>
                    <a:lstStyle/>
                    <a:p>
                      <a:r>
                        <a:rPr lang="en-US" dirty="0"/>
                        <a:t>Quiz 1 &amp; Quiz 2</a:t>
                      </a:r>
                      <a:endParaRPr lang="en-IN" dirty="0"/>
                    </a:p>
                  </a:txBody>
                  <a:tcPr/>
                </a:tc>
                <a:tc>
                  <a:txBody>
                    <a:bodyPr/>
                    <a:lstStyle/>
                    <a:p>
                      <a:r>
                        <a:rPr lang="en-US" dirty="0"/>
                        <a:t>Online</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3203640773"/>
                  </a:ext>
                </a:extLst>
              </a:tr>
              <a:tr h="1088207">
                <a:tc>
                  <a:txBody>
                    <a:bodyPr/>
                    <a:lstStyle/>
                    <a:p>
                      <a:endParaRPr lang="en-IN" dirty="0"/>
                    </a:p>
                  </a:txBody>
                  <a:tcPr/>
                </a:tc>
                <a:tc>
                  <a:txBody>
                    <a:bodyPr/>
                    <a:lstStyle/>
                    <a:p>
                      <a:r>
                        <a:rPr lang="en-US" dirty="0"/>
                        <a:t>Assignment 1 &amp;</a:t>
                      </a:r>
                    </a:p>
                    <a:p>
                      <a:r>
                        <a:rPr lang="en-US" dirty="0"/>
                        <a:t>Assignment 2</a:t>
                      </a:r>
                      <a:endParaRPr lang="en-IN" dirty="0"/>
                    </a:p>
                  </a:txBody>
                  <a:tcPr/>
                </a:tc>
                <a:tc>
                  <a:txBody>
                    <a:bodyPr/>
                    <a:lstStyle/>
                    <a:p>
                      <a:r>
                        <a:rPr lang="en-US" dirty="0"/>
                        <a:t>Online</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594660860"/>
                  </a:ext>
                </a:extLst>
              </a:tr>
              <a:tr h="623299">
                <a:tc>
                  <a:txBody>
                    <a:bodyPr/>
                    <a:lstStyle/>
                    <a:p>
                      <a:r>
                        <a:rPr lang="en-US" dirty="0"/>
                        <a:t>EC 2</a:t>
                      </a:r>
                      <a:endParaRPr lang="en-IN" dirty="0"/>
                    </a:p>
                  </a:txBody>
                  <a:tcPr/>
                </a:tc>
                <a:tc>
                  <a:txBody>
                    <a:bodyPr/>
                    <a:lstStyle/>
                    <a:p>
                      <a:r>
                        <a:rPr lang="en-US" dirty="0"/>
                        <a:t>Mid semester Exam</a:t>
                      </a:r>
                      <a:endParaRPr lang="en-IN" dirty="0"/>
                    </a:p>
                  </a:txBody>
                  <a:tcPr/>
                </a:tc>
                <a:tc>
                  <a:txBody>
                    <a:bodyPr/>
                    <a:lstStyle/>
                    <a:p>
                      <a:r>
                        <a:rPr lang="en-US" dirty="0"/>
                        <a:t>Closed Book</a:t>
                      </a:r>
                      <a:endParaRPr lang="en-IN" dirty="0"/>
                    </a:p>
                  </a:txBody>
                  <a:tcPr/>
                </a:tc>
                <a:tc>
                  <a:txBody>
                    <a:bodyPr/>
                    <a:lstStyle/>
                    <a:p>
                      <a:r>
                        <a:rPr lang="en-US" dirty="0"/>
                        <a:t>30%</a:t>
                      </a:r>
                      <a:endParaRPr lang="en-IN" dirty="0"/>
                    </a:p>
                  </a:txBody>
                  <a:tcPr/>
                </a:tc>
                <a:extLst>
                  <a:ext uri="{0D108BD9-81ED-4DB2-BD59-A6C34878D82A}">
                    <a16:rowId xmlns:a16="http://schemas.microsoft.com/office/drawing/2014/main" val="882340119"/>
                  </a:ext>
                </a:extLst>
              </a:tr>
              <a:tr h="623299">
                <a:tc>
                  <a:txBody>
                    <a:bodyPr/>
                    <a:lstStyle/>
                    <a:p>
                      <a:r>
                        <a:rPr lang="en-US" dirty="0"/>
                        <a:t>EC 3</a:t>
                      </a:r>
                      <a:endParaRPr lang="en-IN" dirty="0"/>
                    </a:p>
                  </a:txBody>
                  <a:tcPr/>
                </a:tc>
                <a:tc>
                  <a:txBody>
                    <a:bodyPr/>
                    <a:lstStyle/>
                    <a:p>
                      <a:r>
                        <a:rPr lang="en-US" dirty="0"/>
                        <a:t>Comprehensive Exam</a:t>
                      </a:r>
                      <a:endParaRPr lang="en-IN" dirty="0"/>
                    </a:p>
                  </a:txBody>
                  <a:tcPr/>
                </a:tc>
                <a:tc>
                  <a:txBody>
                    <a:bodyPr/>
                    <a:lstStyle/>
                    <a:p>
                      <a:r>
                        <a:rPr lang="en-US" dirty="0"/>
                        <a:t>Open Book</a:t>
                      </a:r>
                      <a:endParaRPr lang="en-IN" dirty="0"/>
                    </a:p>
                  </a:txBody>
                  <a:tcPr/>
                </a:tc>
                <a:tc>
                  <a:txBody>
                    <a:bodyPr/>
                    <a:lstStyle/>
                    <a:p>
                      <a:r>
                        <a:rPr lang="en-US" dirty="0"/>
                        <a:t>40%</a:t>
                      </a:r>
                      <a:endParaRPr lang="en-IN" dirty="0"/>
                    </a:p>
                  </a:txBody>
                  <a:tcPr/>
                </a:tc>
                <a:extLst>
                  <a:ext uri="{0D108BD9-81ED-4DB2-BD59-A6C34878D82A}">
                    <a16:rowId xmlns:a16="http://schemas.microsoft.com/office/drawing/2014/main" val="4105110715"/>
                  </a:ext>
                </a:extLst>
              </a:tr>
            </a:tbl>
          </a:graphicData>
        </a:graphic>
      </p:graphicFrame>
    </p:spTree>
    <p:extLst>
      <p:ext uri="{BB962C8B-B14F-4D97-AF65-F5344CB8AC3E}">
        <p14:creationId xmlns:p14="http://schemas.microsoft.com/office/powerpoint/2010/main" val="2846494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60569"/>
            <a:ext cx="10083800" cy="764364"/>
          </a:xfrm>
        </p:spPr>
        <p:txBody>
          <a:bodyPr/>
          <a:lstStyle/>
          <a:p>
            <a:r>
              <a:rPr lang="en-US" dirty="0"/>
              <a:t>Practice Problem:</a:t>
            </a:r>
            <a:endParaRPr lang="en-IN" dirty="0"/>
          </a:p>
        </p:txBody>
      </p:sp>
      <p:sp>
        <p:nvSpPr>
          <p:cNvPr id="3" name="Text Placeholder 2"/>
          <p:cNvSpPr>
            <a:spLocks noGrp="1"/>
          </p:cNvSpPr>
          <p:nvPr>
            <p:ph type="body" sz="quarter" idx="13"/>
          </p:nvPr>
        </p:nvSpPr>
        <p:spPr/>
        <p:txBody>
          <a:bodyPr/>
          <a:lstStyle/>
          <a:p>
            <a:pPr algn="just"/>
            <a:r>
              <a:rPr lang="en-IN" dirty="0">
                <a:latin typeface="+mn-lt"/>
              </a:rPr>
              <a:t>Q.1 A sample of 77 individuals working at a particular office was selected and the noise level (</a:t>
            </a:r>
            <a:r>
              <a:rPr lang="en-IN" dirty="0" err="1">
                <a:latin typeface="+mn-lt"/>
              </a:rPr>
              <a:t>dBA</a:t>
            </a:r>
            <a:r>
              <a:rPr lang="en-IN" dirty="0">
                <a:latin typeface="+mn-lt"/>
              </a:rPr>
              <a:t>) experienced by everyone is the following data: </a:t>
            </a:r>
          </a:p>
          <a:p>
            <a:pPr algn="just"/>
            <a:endParaRPr lang="en-IN" dirty="0">
              <a:latin typeface="+mn-lt"/>
            </a:endParaRPr>
          </a:p>
        </p:txBody>
      </p:sp>
      <p:sp>
        <p:nvSpPr>
          <p:cNvPr id="5" name="Rectangle 6"/>
          <p:cNvSpPr>
            <a:spLocks noChangeArrowheads="1"/>
          </p:cNvSpPr>
          <p:nvPr/>
        </p:nvSpPr>
        <p:spPr bwMode="auto">
          <a:xfrm>
            <a:off x="1981200" y="2363689"/>
            <a:ext cx="7696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dirty="0">
                <a:ea typeface="Calibri" panose="020F0502020204030204" pitchFamily="34" charset="0"/>
              </a:rPr>
              <a:t>55.3, 55.3, 55.3, 55.9, 55.9, 55.9, 55.9, 56.1, 56.1, 56.1, 56.1, 56.1, 56.1, 56.8, 56.8, 57.0, 57.0, 57.0, 57.8, 57.8, 57.8, 57.9, 57.9, 57.9, 58.8, 58.8, 58.8, 59.8, 59.8, 59.8, 62.2, 62.2, 63.8, 63.8, 63.8, 63.9, 63.9, 63.9, 64.7, 64.7, 64.7, 65.1, 65.1, 65.1, 65.3, 65.3, 65.3, 65.3, 67.4, 67.4, 67.4, 67.4, 68.7, 68.7, 68.7, 68.7, 69.0, 70.4, 70.4, 71.2, 71.2, 71.2, 73.0, 73.0, 73.1, 73.1, 74.6, 74.6, 74.6, 74.6, 79.3, 79.3, 79.3, 79.3, 83.0, 83.0, 83.0. </a:t>
            </a:r>
            <a:endParaRPr lang="en-US" altLang="en-US" sz="2000" dirty="0"/>
          </a:p>
        </p:txBody>
      </p:sp>
      <p:sp>
        <p:nvSpPr>
          <p:cNvPr id="6" name="Rectangle 5"/>
          <p:cNvSpPr/>
          <p:nvPr/>
        </p:nvSpPr>
        <p:spPr>
          <a:xfrm>
            <a:off x="2140788" y="4618405"/>
            <a:ext cx="8876951" cy="1015663"/>
          </a:xfrm>
          <a:prstGeom prst="rect">
            <a:avLst/>
          </a:prstGeom>
        </p:spPr>
        <p:txBody>
          <a:bodyPr wrap="square">
            <a:spAutoFit/>
          </a:bodyPr>
          <a:lstStyle/>
          <a:p>
            <a:r>
              <a:rPr lang="en-US" sz="2000" dirty="0">
                <a:ea typeface="Times New Roman" panose="02020603050405020304" pitchFamily="18" charset="0"/>
              </a:rPr>
              <a:t>Find a)  Arithmetic Mean, SD, variance, and IQR </a:t>
            </a:r>
            <a:endParaRPr lang="en-IN" sz="2000" dirty="0">
              <a:ea typeface="Times New Roman" panose="02020603050405020304" pitchFamily="18" charset="0"/>
            </a:endParaRPr>
          </a:p>
          <a:p>
            <a:r>
              <a:rPr lang="en-US" sz="2000" dirty="0">
                <a:ea typeface="Times New Roman" panose="02020603050405020304" pitchFamily="18" charset="0"/>
              </a:rPr>
              <a:t>        b)  Draw box and whisker plot</a:t>
            </a:r>
            <a:endParaRPr lang="en-IN" sz="2000" dirty="0">
              <a:ea typeface="Times New Roman" panose="02020603050405020304" pitchFamily="18" charset="0"/>
            </a:endParaRPr>
          </a:p>
          <a:p>
            <a:r>
              <a:rPr lang="en-US" sz="2000" dirty="0">
                <a:ea typeface="Times New Roman" panose="02020603050405020304" pitchFamily="18" charset="0"/>
              </a:rPr>
              <a:t>        c)  Comment on the outliers, if any.</a:t>
            </a:r>
            <a:endParaRPr lang="en-IN" sz="2000" dirty="0">
              <a:ea typeface="Times New Roman" panose="02020603050405020304" pitchFamily="18" charset="0"/>
            </a:endParaRPr>
          </a:p>
        </p:txBody>
      </p:sp>
    </p:spTree>
    <p:extLst>
      <p:ext uri="{BB962C8B-B14F-4D97-AF65-F5344CB8AC3E}">
        <p14:creationId xmlns:p14="http://schemas.microsoft.com/office/powerpoint/2010/main" val="2475999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Discussion</a:t>
            </a:r>
            <a:endParaRPr lang="en-IN" dirty="0"/>
          </a:p>
        </p:txBody>
      </p:sp>
      <p:pic>
        <p:nvPicPr>
          <p:cNvPr id="5" name="Picture 4"/>
          <p:cNvPicPr/>
          <p:nvPr/>
        </p:nvPicPr>
        <p:blipFill>
          <a:blip r:embed="rId2"/>
          <a:stretch>
            <a:fillRect/>
          </a:stretch>
        </p:blipFill>
        <p:spPr>
          <a:xfrm>
            <a:off x="1219200" y="1066800"/>
            <a:ext cx="3505200" cy="2133600"/>
          </a:xfrm>
          <a:prstGeom prst="rect">
            <a:avLst/>
          </a:prstGeom>
        </p:spPr>
      </p:pic>
      <p:pic>
        <p:nvPicPr>
          <p:cNvPr id="6" name="Picture 5"/>
          <p:cNvPicPr/>
          <p:nvPr/>
        </p:nvPicPr>
        <p:blipFill>
          <a:blip r:embed="rId3"/>
          <a:stretch>
            <a:fillRect/>
          </a:stretch>
        </p:blipFill>
        <p:spPr>
          <a:xfrm>
            <a:off x="6400800" y="1374912"/>
            <a:ext cx="3873500" cy="2816089"/>
          </a:xfrm>
          <a:prstGeom prst="rect">
            <a:avLst/>
          </a:prstGeom>
        </p:spPr>
      </p:pic>
      <p:pic>
        <p:nvPicPr>
          <p:cNvPr id="7" name="Picture 6"/>
          <p:cNvPicPr/>
          <p:nvPr/>
        </p:nvPicPr>
        <p:blipFill>
          <a:blip r:embed="rId4"/>
          <a:stretch>
            <a:fillRect/>
          </a:stretch>
        </p:blipFill>
        <p:spPr>
          <a:xfrm>
            <a:off x="1219201" y="4800600"/>
            <a:ext cx="8686800" cy="1550809"/>
          </a:xfrm>
          <a:prstGeom prst="rect">
            <a:avLst/>
          </a:prstGeom>
        </p:spPr>
      </p:pic>
    </p:spTree>
    <p:extLst>
      <p:ext uri="{BB962C8B-B14F-4D97-AF65-F5344CB8AC3E}">
        <p14:creationId xmlns:p14="http://schemas.microsoft.com/office/powerpoint/2010/main" val="4043131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lstStyle/>
          <a:p>
            <a:r>
              <a:rPr lang="en-US" dirty="0"/>
              <a:t>Practice Problems:</a:t>
            </a:r>
            <a:endParaRPr lang="en-IN" dirty="0"/>
          </a:p>
        </p:txBody>
      </p:sp>
      <p:sp>
        <p:nvSpPr>
          <p:cNvPr id="5" name="Rectangle 4"/>
          <p:cNvSpPr/>
          <p:nvPr/>
        </p:nvSpPr>
        <p:spPr>
          <a:xfrm>
            <a:off x="838200" y="982177"/>
            <a:ext cx="10515600" cy="3554819"/>
          </a:xfrm>
          <a:prstGeom prst="rect">
            <a:avLst/>
          </a:prstGeom>
        </p:spPr>
        <p:txBody>
          <a:bodyPr wrap="square">
            <a:spAutoFit/>
          </a:bodyPr>
          <a:lstStyle/>
          <a:p>
            <a:pPr algn="just">
              <a:lnSpc>
                <a:spcPct val="150000"/>
              </a:lnSpc>
            </a:pPr>
            <a:r>
              <a:rPr lang="en-US" sz="2000" dirty="0"/>
              <a:t>Q.2 The data given below is the total fat, in grams per serving, for a sample of 20 chicken sandwiches from fast-food chains. </a:t>
            </a:r>
          </a:p>
          <a:p>
            <a:pPr algn="just">
              <a:lnSpc>
                <a:spcPct val="150000"/>
              </a:lnSpc>
            </a:pPr>
            <a:r>
              <a:rPr lang="en-US" sz="2000" dirty="0"/>
              <a:t>  7  8  4  5  16  20  20  24  19  30 23  30  25  19  29  29  30  30  40  56</a:t>
            </a:r>
          </a:p>
          <a:p>
            <a:pPr>
              <a:lnSpc>
                <a:spcPct val="150000"/>
              </a:lnSpc>
            </a:pPr>
            <a:r>
              <a:rPr lang="en-US" b="1" dirty="0"/>
              <a:t>a. </a:t>
            </a:r>
            <a:r>
              <a:rPr lang="en-US" dirty="0"/>
              <a:t>Compute the mean, median, first quartile, and third quartile.</a:t>
            </a:r>
          </a:p>
          <a:p>
            <a:pPr>
              <a:lnSpc>
                <a:spcPct val="150000"/>
              </a:lnSpc>
            </a:pPr>
            <a:r>
              <a:rPr lang="en-US" b="1" dirty="0"/>
              <a:t>b. </a:t>
            </a:r>
            <a:r>
              <a:rPr lang="en-US" dirty="0"/>
              <a:t>Compute the variance, standard deviation, range, interquartile range, Are there any outliers? Explain.</a:t>
            </a:r>
          </a:p>
          <a:p>
            <a:pPr>
              <a:lnSpc>
                <a:spcPct val="150000"/>
              </a:lnSpc>
            </a:pPr>
            <a:r>
              <a:rPr lang="en-US" b="1" dirty="0"/>
              <a:t>c. </a:t>
            </a:r>
            <a:r>
              <a:rPr lang="en-US" dirty="0"/>
              <a:t>Are the data skewed? If so, how?</a:t>
            </a:r>
          </a:p>
          <a:p>
            <a:pPr>
              <a:lnSpc>
                <a:spcPct val="150000"/>
              </a:lnSpc>
            </a:pPr>
            <a:r>
              <a:rPr lang="en-US" b="1" dirty="0"/>
              <a:t>d. </a:t>
            </a:r>
            <a:r>
              <a:rPr lang="en-US" dirty="0"/>
              <a:t>Based on the results of (a) through (c), what conclusions can you reach concerning the total fat of chicken sandwiches?</a:t>
            </a:r>
            <a:endParaRPr lang="en-US" sz="2000" dirty="0"/>
          </a:p>
        </p:txBody>
      </p:sp>
    </p:spTree>
    <p:extLst>
      <p:ext uri="{BB962C8B-B14F-4D97-AF65-F5344CB8AC3E}">
        <p14:creationId xmlns:p14="http://schemas.microsoft.com/office/powerpoint/2010/main" val="3648310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US" kern="0" dirty="0">
                <a:latin typeface="+mn-lt"/>
              </a:rPr>
            </a:br>
            <a:r>
              <a:rPr lang="en-US" kern="0" dirty="0">
                <a:latin typeface="+mn-lt"/>
              </a:rPr>
              <a:t>Practice Problem:</a:t>
            </a:r>
            <a:br>
              <a:rPr lang="en-US" kern="0" dirty="0">
                <a:latin typeface="+mn-lt"/>
              </a:rPr>
            </a:br>
            <a:endParaRPr lang="en-IN" dirty="0">
              <a:latin typeface="+mn-lt"/>
            </a:endParaRPr>
          </a:p>
        </p:txBody>
      </p:sp>
      <p:sp>
        <p:nvSpPr>
          <p:cNvPr id="3" name="Text Placeholder 2"/>
          <p:cNvSpPr>
            <a:spLocks noGrp="1"/>
          </p:cNvSpPr>
          <p:nvPr>
            <p:ph type="body" sz="quarter" idx="13"/>
          </p:nvPr>
        </p:nvSpPr>
        <p:spPr>
          <a:xfrm>
            <a:off x="857739" y="1600201"/>
            <a:ext cx="10160000" cy="1600199"/>
          </a:xfrm>
        </p:spPr>
        <p:txBody>
          <a:bodyPr/>
          <a:lstStyle/>
          <a:p>
            <a:pPr marL="0" indent="0">
              <a:buNone/>
            </a:pPr>
            <a:r>
              <a:rPr lang="en-US" dirty="0">
                <a:latin typeface="+mn-lt"/>
              </a:rPr>
              <a:t>Q.3  The following data represent the battery life (in shots) for three pixel digital cameras:</a:t>
            </a:r>
          </a:p>
          <a:p>
            <a:pPr marL="0" indent="0">
              <a:buNone/>
            </a:pPr>
            <a:r>
              <a:rPr lang="en-US" dirty="0">
                <a:latin typeface="+mn-lt"/>
              </a:rPr>
              <a:t>	300 	180 	85 	170 	380 	460	260 	35 	380 	120 	110 	240</a:t>
            </a:r>
          </a:p>
          <a:p>
            <a:pPr>
              <a:buFont typeface="Wingdings" panose="05000000000000000000" pitchFamily="2" charset="2"/>
              <a:buChar char="Ø"/>
            </a:pPr>
            <a:r>
              <a:rPr lang="en-US" dirty="0">
                <a:latin typeface="+mn-lt"/>
              </a:rPr>
              <a:t>List the Five-point summary.</a:t>
            </a:r>
          </a:p>
          <a:p>
            <a:endParaRPr lang="en-IN" dirty="0"/>
          </a:p>
        </p:txBody>
      </p:sp>
      <p:sp>
        <p:nvSpPr>
          <p:cNvPr id="5" name="Rectangle 4"/>
          <p:cNvSpPr/>
          <p:nvPr/>
        </p:nvSpPr>
        <p:spPr>
          <a:xfrm>
            <a:off x="857739" y="3358277"/>
            <a:ext cx="10267461" cy="2585323"/>
          </a:xfrm>
          <a:prstGeom prst="rect">
            <a:avLst/>
          </a:prstGeom>
        </p:spPr>
        <p:txBody>
          <a:bodyPr wrap="square">
            <a:spAutoFit/>
          </a:bodyPr>
          <a:lstStyle/>
          <a:p>
            <a:r>
              <a:rPr lang="en-US" dirty="0"/>
              <a:t>Q.4 For the data set below: </a:t>
            </a:r>
          </a:p>
          <a:p>
            <a:endParaRPr lang="en-US" dirty="0"/>
          </a:p>
          <a:p>
            <a:endParaRPr lang="en-US" dirty="0"/>
          </a:p>
          <a:p>
            <a:endParaRPr lang="en-US" dirty="0"/>
          </a:p>
          <a:p>
            <a:r>
              <a:rPr lang="en-US" b="1" dirty="0"/>
              <a:t>a. </a:t>
            </a:r>
            <a:r>
              <a:rPr lang="en-US" dirty="0"/>
              <a:t>Obtain and interpret the quartiles. </a:t>
            </a:r>
          </a:p>
          <a:p>
            <a:r>
              <a:rPr lang="en-US" b="1" dirty="0"/>
              <a:t>b.</a:t>
            </a:r>
            <a:r>
              <a:rPr lang="en-US" dirty="0"/>
              <a:t> Determine and interpret the interquartile range.</a:t>
            </a:r>
            <a:r>
              <a:rPr lang="en-US" b="1" dirty="0"/>
              <a:t> </a:t>
            </a:r>
          </a:p>
          <a:p>
            <a:r>
              <a:rPr lang="en-US" b="1" dirty="0"/>
              <a:t>c.</a:t>
            </a:r>
            <a:r>
              <a:rPr lang="en-US" dirty="0"/>
              <a:t> Find and interpret the five-number(point) summary. </a:t>
            </a:r>
          </a:p>
          <a:p>
            <a:r>
              <a:rPr lang="en-US" b="1" dirty="0"/>
              <a:t>d.</a:t>
            </a:r>
            <a:r>
              <a:rPr lang="en-US" dirty="0"/>
              <a:t> Identify potential outliers, if any. </a:t>
            </a:r>
          </a:p>
          <a:p>
            <a:r>
              <a:rPr lang="en-US" b="1" dirty="0"/>
              <a:t>e.</a:t>
            </a:r>
            <a:r>
              <a:rPr lang="en-US" dirty="0"/>
              <a:t> Construct and interpret a boxplot.</a:t>
            </a:r>
          </a:p>
        </p:txBody>
      </p:sp>
      <p:graphicFrame>
        <p:nvGraphicFramePr>
          <p:cNvPr id="6" name="Table 5"/>
          <p:cNvGraphicFramePr>
            <a:graphicFrameLocks noGrp="1"/>
          </p:cNvGraphicFramePr>
          <p:nvPr/>
        </p:nvGraphicFramePr>
        <p:xfrm>
          <a:off x="1981200" y="3972560"/>
          <a:ext cx="8458200" cy="370840"/>
        </p:xfrm>
        <a:graphic>
          <a:graphicData uri="http://schemas.openxmlformats.org/drawingml/2006/table">
            <a:tbl>
              <a:tblPr firstRow="1" bandRow="1">
                <a:tableStyleId>{5940675A-B579-460E-94D1-54222C63F5DA}</a:tableStyleId>
              </a:tblPr>
              <a:tblGrid>
                <a:gridCol w="422910">
                  <a:extLst>
                    <a:ext uri="{9D8B030D-6E8A-4147-A177-3AD203B41FA5}">
                      <a16:colId xmlns:a16="http://schemas.microsoft.com/office/drawing/2014/main" val="20000"/>
                    </a:ext>
                  </a:extLst>
                </a:gridCol>
                <a:gridCol w="422910">
                  <a:extLst>
                    <a:ext uri="{9D8B030D-6E8A-4147-A177-3AD203B41FA5}">
                      <a16:colId xmlns:a16="http://schemas.microsoft.com/office/drawing/2014/main" val="20001"/>
                    </a:ext>
                  </a:extLst>
                </a:gridCol>
                <a:gridCol w="422910">
                  <a:extLst>
                    <a:ext uri="{9D8B030D-6E8A-4147-A177-3AD203B41FA5}">
                      <a16:colId xmlns:a16="http://schemas.microsoft.com/office/drawing/2014/main" val="20002"/>
                    </a:ext>
                  </a:extLst>
                </a:gridCol>
                <a:gridCol w="422910">
                  <a:extLst>
                    <a:ext uri="{9D8B030D-6E8A-4147-A177-3AD203B41FA5}">
                      <a16:colId xmlns:a16="http://schemas.microsoft.com/office/drawing/2014/main" val="20003"/>
                    </a:ext>
                  </a:extLst>
                </a:gridCol>
                <a:gridCol w="422910">
                  <a:extLst>
                    <a:ext uri="{9D8B030D-6E8A-4147-A177-3AD203B41FA5}">
                      <a16:colId xmlns:a16="http://schemas.microsoft.com/office/drawing/2014/main" val="20004"/>
                    </a:ext>
                  </a:extLst>
                </a:gridCol>
                <a:gridCol w="422910">
                  <a:extLst>
                    <a:ext uri="{9D8B030D-6E8A-4147-A177-3AD203B41FA5}">
                      <a16:colId xmlns:a16="http://schemas.microsoft.com/office/drawing/2014/main" val="20005"/>
                    </a:ext>
                  </a:extLst>
                </a:gridCol>
                <a:gridCol w="422910">
                  <a:extLst>
                    <a:ext uri="{9D8B030D-6E8A-4147-A177-3AD203B41FA5}">
                      <a16:colId xmlns:a16="http://schemas.microsoft.com/office/drawing/2014/main" val="20006"/>
                    </a:ext>
                  </a:extLst>
                </a:gridCol>
                <a:gridCol w="422910">
                  <a:extLst>
                    <a:ext uri="{9D8B030D-6E8A-4147-A177-3AD203B41FA5}">
                      <a16:colId xmlns:a16="http://schemas.microsoft.com/office/drawing/2014/main" val="20007"/>
                    </a:ext>
                  </a:extLst>
                </a:gridCol>
                <a:gridCol w="422910">
                  <a:extLst>
                    <a:ext uri="{9D8B030D-6E8A-4147-A177-3AD203B41FA5}">
                      <a16:colId xmlns:a16="http://schemas.microsoft.com/office/drawing/2014/main" val="20008"/>
                    </a:ext>
                  </a:extLst>
                </a:gridCol>
                <a:gridCol w="422910">
                  <a:extLst>
                    <a:ext uri="{9D8B030D-6E8A-4147-A177-3AD203B41FA5}">
                      <a16:colId xmlns:a16="http://schemas.microsoft.com/office/drawing/2014/main" val="20009"/>
                    </a:ext>
                  </a:extLst>
                </a:gridCol>
                <a:gridCol w="422910">
                  <a:extLst>
                    <a:ext uri="{9D8B030D-6E8A-4147-A177-3AD203B41FA5}">
                      <a16:colId xmlns:a16="http://schemas.microsoft.com/office/drawing/2014/main" val="20010"/>
                    </a:ext>
                  </a:extLst>
                </a:gridCol>
                <a:gridCol w="422910">
                  <a:extLst>
                    <a:ext uri="{9D8B030D-6E8A-4147-A177-3AD203B41FA5}">
                      <a16:colId xmlns:a16="http://schemas.microsoft.com/office/drawing/2014/main" val="20011"/>
                    </a:ext>
                  </a:extLst>
                </a:gridCol>
                <a:gridCol w="422910">
                  <a:extLst>
                    <a:ext uri="{9D8B030D-6E8A-4147-A177-3AD203B41FA5}">
                      <a16:colId xmlns:a16="http://schemas.microsoft.com/office/drawing/2014/main" val="20012"/>
                    </a:ext>
                  </a:extLst>
                </a:gridCol>
                <a:gridCol w="422910">
                  <a:extLst>
                    <a:ext uri="{9D8B030D-6E8A-4147-A177-3AD203B41FA5}">
                      <a16:colId xmlns:a16="http://schemas.microsoft.com/office/drawing/2014/main" val="20013"/>
                    </a:ext>
                  </a:extLst>
                </a:gridCol>
                <a:gridCol w="422910">
                  <a:extLst>
                    <a:ext uri="{9D8B030D-6E8A-4147-A177-3AD203B41FA5}">
                      <a16:colId xmlns:a16="http://schemas.microsoft.com/office/drawing/2014/main" val="20014"/>
                    </a:ext>
                  </a:extLst>
                </a:gridCol>
                <a:gridCol w="422910">
                  <a:extLst>
                    <a:ext uri="{9D8B030D-6E8A-4147-A177-3AD203B41FA5}">
                      <a16:colId xmlns:a16="http://schemas.microsoft.com/office/drawing/2014/main" val="20015"/>
                    </a:ext>
                  </a:extLst>
                </a:gridCol>
                <a:gridCol w="422910">
                  <a:extLst>
                    <a:ext uri="{9D8B030D-6E8A-4147-A177-3AD203B41FA5}">
                      <a16:colId xmlns:a16="http://schemas.microsoft.com/office/drawing/2014/main" val="20016"/>
                    </a:ext>
                  </a:extLst>
                </a:gridCol>
                <a:gridCol w="422910">
                  <a:extLst>
                    <a:ext uri="{9D8B030D-6E8A-4147-A177-3AD203B41FA5}">
                      <a16:colId xmlns:a16="http://schemas.microsoft.com/office/drawing/2014/main" val="20017"/>
                    </a:ext>
                  </a:extLst>
                </a:gridCol>
                <a:gridCol w="422910">
                  <a:extLst>
                    <a:ext uri="{9D8B030D-6E8A-4147-A177-3AD203B41FA5}">
                      <a16:colId xmlns:a16="http://schemas.microsoft.com/office/drawing/2014/main" val="20018"/>
                    </a:ext>
                  </a:extLst>
                </a:gridCol>
                <a:gridCol w="422910">
                  <a:extLst>
                    <a:ext uri="{9D8B030D-6E8A-4147-A177-3AD203B41FA5}">
                      <a16:colId xmlns:a16="http://schemas.microsoft.com/office/drawing/2014/main" val="20019"/>
                    </a:ext>
                  </a:extLst>
                </a:gridCol>
              </a:tblGrid>
              <a:tr h="370840">
                <a:tc>
                  <a:txBody>
                    <a:bodyPr/>
                    <a:lstStyle/>
                    <a:p>
                      <a:r>
                        <a:rPr lang="en-US" sz="1600" dirty="0"/>
                        <a:t>82</a:t>
                      </a:r>
                    </a:p>
                  </a:txBody>
                  <a:tcPr/>
                </a:tc>
                <a:tc>
                  <a:txBody>
                    <a:bodyPr/>
                    <a:lstStyle/>
                    <a:p>
                      <a:r>
                        <a:rPr lang="en-US" sz="1600" dirty="0"/>
                        <a:t>45</a:t>
                      </a:r>
                    </a:p>
                  </a:txBody>
                  <a:tcPr/>
                </a:tc>
                <a:tc>
                  <a:txBody>
                    <a:bodyPr/>
                    <a:lstStyle/>
                    <a:p>
                      <a:r>
                        <a:rPr lang="en-US" sz="1600" dirty="0"/>
                        <a:t>64</a:t>
                      </a:r>
                    </a:p>
                  </a:txBody>
                  <a:tcPr/>
                </a:tc>
                <a:tc>
                  <a:txBody>
                    <a:bodyPr/>
                    <a:lstStyle/>
                    <a:p>
                      <a:r>
                        <a:rPr lang="en-US" sz="1600" dirty="0"/>
                        <a:t>80</a:t>
                      </a:r>
                    </a:p>
                  </a:txBody>
                  <a:tcPr/>
                </a:tc>
                <a:tc>
                  <a:txBody>
                    <a:bodyPr/>
                    <a:lstStyle/>
                    <a:p>
                      <a:r>
                        <a:rPr lang="en-US" sz="1600" dirty="0"/>
                        <a:t>82</a:t>
                      </a:r>
                    </a:p>
                  </a:txBody>
                  <a:tcPr/>
                </a:tc>
                <a:tc>
                  <a:txBody>
                    <a:bodyPr/>
                    <a:lstStyle/>
                    <a:p>
                      <a:r>
                        <a:rPr lang="en-US" sz="1600" dirty="0"/>
                        <a:t>74</a:t>
                      </a:r>
                    </a:p>
                  </a:txBody>
                  <a:tcPr/>
                </a:tc>
                <a:tc>
                  <a:txBody>
                    <a:bodyPr/>
                    <a:lstStyle/>
                    <a:p>
                      <a:r>
                        <a:rPr lang="en-US" sz="1600" dirty="0"/>
                        <a:t>79</a:t>
                      </a:r>
                    </a:p>
                  </a:txBody>
                  <a:tcPr/>
                </a:tc>
                <a:tc>
                  <a:txBody>
                    <a:bodyPr/>
                    <a:lstStyle/>
                    <a:p>
                      <a:r>
                        <a:rPr lang="en-US" sz="1600" dirty="0"/>
                        <a:t>80</a:t>
                      </a:r>
                    </a:p>
                  </a:txBody>
                  <a:tcPr/>
                </a:tc>
                <a:tc>
                  <a:txBody>
                    <a:bodyPr/>
                    <a:lstStyle/>
                    <a:p>
                      <a:r>
                        <a:rPr lang="en-US" sz="1600" dirty="0"/>
                        <a:t>80</a:t>
                      </a:r>
                    </a:p>
                  </a:txBody>
                  <a:tcPr/>
                </a:tc>
                <a:tc>
                  <a:txBody>
                    <a:bodyPr/>
                    <a:lstStyle/>
                    <a:p>
                      <a:r>
                        <a:rPr lang="en-US" sz="1600" dirty="0"/>
                        <a:t>78</a:t>
                      </a:r>
                    </a:p>
                  </a:txBody>
                  <a:tcPr/>
                </a:tc>
                <a:tc>
                  <a:txBody>
                    <a:bodyPr/>
                    <a:lstStyle/>
                    <a:p>
                      <a:r>
                        <a:rPr lang="en-US" sz="1600" dirty="0"/>
                        <a:t>80</a:t>
                      </a:r>
                    </a:p>
                  </a:txBody>
                  <a:tcPr/>
                </a:tc>
                <a:tc>
                  <a:txBody>
                    <a:bodyPr/>
                    <a:lstStyle/>
                    <a:p>
                      <a:r>
                        <a:rPr lang="en-US" sz="1600" dirty="0"/>
                        <a:t>80</a:t>
                      </a:r>
                    </a:p>
                  </a:txBody>
                  <a:tcPr/>
                </a:tc>
                <a:tc>
                  <a:txBody>
                    <a:bodyPr/>
                    <a:lstStyle/>
                    <a:p>
                      <a:r>
                        <a:rPr lang="en-US" sz="1600" dirty="0"/>
                        <a:t>48</a:t>
                      </a:r>
                    </a:p>
                  </a:txBody>
                  <a:tcPr/>
                </a:tc>
                <a:tc>
                  <a:txBody>
                    <a:bodyPr/>
                    <a:lstStyle/>
                    <a:p>
                      <a:r>
                        <a:rPr lang="en-US" sz="1600" dirty="0"/>
                        <a:t>73</a:t>
                      </a:r>
                    </a:p>
                  </a:txBody>
                  <a:tcPr/>
                </a:tc>
                <a:tc>
                  <a:txBody>
                    <a:bodyPr/>
                    <a:lstStyle/>
                    <a:p>
                      <a:r>
                        <a:rPr lang="en-US" sz="1600" dirty="0"/>
                        <a:t>80</a:t>
                      </a:r>
                    </a:p>
                  </a:txBody>
                  <a:tcPr/>
                </a:tc>
                <a:tc>
                  <a:txBody>
                    <a:bodyPr/>
                    <a:lstStyle/>
                    <a:p>
                      <a:r>
                        <a:rPr lang="en-US" sz="1600" dirty="0"/>
                        <a:t>79</a:t>
                      </a:r>
                    </a:p>
                  </a:txBody>
                  <a:tcPr/>
                </a:tc>
                <a:tc>
                  <a:txBody>
                    <a:bodyPr/>
                    <a:lstStyle/>
                    <a:p>
                      <a:r>
                        <a:rPr lang="en-US" sz="1600" dirty="0"/>
                        <a:t>81</a:t>
                      </a:r>
                    </a:p>
                  </a:txBody>
                  <a:tcPr/>
                </a:tc>
                <a:tc>
                  <a:txBody>
                    <a:bodyPr/>
                    <a:lstStyle/>
                    <a:p>
                      <a:r>
                        <a:rPr lang="en-US" sz="1600" dirty="0"/>
                        <a:t>70</a:t>
                      </a:r>
                    </a:p>
                  </a:txBody>
                  <a:tcPr/>
                </a:tc>
                <a:tc>
                  <a:txBody>
                    <a:bodyPr/>
                    <a:lstStyle/>
                    <a:p>
                      <a:r>
                        <a:rPr lang="en-US" sz="1600" dirty="0"/>
                        <a:t>78</a:t>
                      </a:r>
                    </a:p>
                  </a:txBody>
                  <a:tcPr/>
                </a:tc>
                <a:tc>
                  <a:txBody>
                    <a:bodyPr/>
                    <a:lstStyle/>
                    <a:p>
                      <a:r>
                        <a:rPr lang="en-US" sz="1600" dirty="0"/>
                        <a:t>73</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8341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US" kern="0" dirty="0"/>
            </a:br>
            <a:r>
              <a:rPr lang="en-US" kern="0" dirty="0"/>
              <a:t>Practice Problem:</a:t>
            </a:r>
            <a:br>
              <a:rPr lang="en-US" kern="0" dirty="0"/>
            </a:br>
            <a:endParaRPr lang="en-IN" dirty="0"/>
          </a:p>
        </p:txBody>
      </p:sp>
      <p:sp>
        <p:nvSpPr>
          <p:cNvPr id="3" name="Text Placeholder 2"/>
          <p:cNvSpPr>
            <a:spLocks noGrp="1"/>
          </p:cNvSpPr>
          <p:nvPr>
            <p:ph type="body" sz="quarter" idx="13"/>
          </p:nvPr>
        </p:nvSpPr>
        <p:spPr>
          <a:xfrm>
            <a:off x="857739" y="1143001"/>
            <a:ext cx="10160000" cy="4343400"/>
          </a:xfrm>
        </p:spPr>
        <p:txBody>
          <a:bodyPr>
            <a:normAutofit fontScale="92500" lnSpcReduction="10000"/>
          </a:bodyPr>
          <a:lstStyle/>
          <a:p>
            <a:pPr marL="0" indent="0" algn="just">
              <a:buNone/>
            </a:pPr>
            <a:r>
              <a:rPr lang="en-US" sz="1900" dirty="0">
                <a:latin typeface="+mn-lt"/>
              </a:rPr>
              <a:t>Q.5 A bank branch located in a commercial place of a city has developed an improved process for serving customers during the noon-to-1:00 p.m. lunch period. The waiting time, in minutes (defined as the time the customer enters the line to when he or she reaches the teller window), of a sample of 15 customers during this hour is recorded over a period of one week. The results are: 4.21,  5.55, 3.02, 5.13, 4.77,  2.34,  3.54,  3.20, 4.50, 6.10, 0.38, 5.12,  6.46,  6.19,  3.79.</a:t>
            </a:r>
          </a:p>
          <a:p>
            <a:pPr marL="0" indent="0">
              <a:buNone/>
            </a:pPr>
            <a:r>
              <a:rPr lang="en-US" sz="1900" dirty="0">
                <a:latin typeface="+mn-lt"/>
              </a:rPr>
              <a:t>Another branch, located in a residential area, is also concerned with the noon-to-1 p.m. lunch hour. The waiting time, in of a sample of 15 customers during this hour is recorded over a period of one week. The results are listed below: 9.66, 5.90, 8.02, 5.79, 8.73, 3.82, 8.01, 8.35, 10.49, 6.68, 5.64, 4.08, 6.17, 9.91, 5.47.</a:t>
            </a:r>
          </a:p>
          <a:p>
            <a:endParaRPr lang="en-US" sz="1900" b="1" dirty="0">
              <a:latin typeface="+mn-lt"/>
            </a:endParaRPr>
          </a:p>
          <a:p>
            <a:pPr marL="0" indent="0" algn="just">
              <a:buNone/>
            </a:pPr>
            <a:r>
              <a:rPr lang="en-US" sz="1900" b="1" dirty="0">
                <a:latin typeface="+mn-lt"/>
              </a:rPr>
              <a:t>a. </a:t>
            </a:r>
            <a:r>
              <a:rPr lang="en-US" sz="1900" dirty="0">
                <a:latin typeface="+mn-lt"/>
              </a:rPr>
              <a:t>List the five-number summaries of the waiting times at the two bank branches.</a:t>
            </a:r>
          </a:p>
          <a:p>
            <a:pPr marL="0" indent="0" algn="just">
              <a:buNone/>
            </a:pPr>
            <a:r>
              <a:rPr lang="en-US" sz="1900" b="1" dirty="0">
                <a:latin typeface="+mn-lt"/>
              </a:rPr>
              <a:t>b. </a:t>
            </a:r>
            <a:r>
              <a:rPr lang="en-US" sz="1900" dirty="0">
                <a:latin typeface="+mn-lt"/>
              </a:rPr>
              <a:t>Construct box-and-whisker plots and describe the shape of the distribution of each for the two bank branches.</a:t>
            </a:r>
          </a:p>
          <a:p>
            <a:pPr marL="0" indent="0" algn="just">
              <a:buNone/>
            </a:pPr>
            <a:r>
              <a:rPr lang="en-US" sz="1900" b="1" dirty="0">
                <a:latin typeface="+mn-lt"/>
              </a:rPr>
              <a:t>c. </a:t>
            </a:r>
            <a:r>
              <a:rPr lang="en-US" sz="1900" dirty="0">
                <a:latin typeface="+mn-lt"/>
              </a:rPr>
              <a:t>What similarities and differences are there in the distributions of the waiting time at the two bank branches?</a:t>
            </a:r>
          </a:p>
          <a:p>
            <a:endParaRPr lang="en-IN" dirty="0"/>
          </a:p>
        </p:txBody>
      </p:sp>
    </p:spTree>
    <p:extLst>
      <p:ext uri="{BB962C8B-B14F-4D97-AF65-F5344CB8AC3E}">
        <p14:creationId xmlns:p14="http://schemas.microsoft.com/office/powerpoint/2010/main" val="2829383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g20eba3b860f_0_98"/>
          <p:cNvSpPr txBox="1">
            <a:spLocks noGrp="1"/>
          </p:cNvSpPr>
          <p:nvPr>
            <p:ph type="title"/>
          </p:nvPr>
        </p:nvSpPr>
        <p:spPr>
          <a:xfrm>
            <a:off x="7887900" y="5191200"/>
            <a:ext cx="3770700" cy="9048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150860"/>
              </a:buClr>
              <a:buSzPct val="100000"/>
              <a:buFont typeface="Helvetica Neue"/>
              <a:buNone/>
            </a:pPr>
            <a:r>
              <a:rPr lang="en-US" dirty="0"/>
              <a:t>Thank You!</a:t>
            </a:r>
            <a:endParaRPr dirty="0"/>
          </a:p>
        </p:txBody>
      </p:sp>
    </p:spTree>
    <p:extLst>
      <p:ext uri="{BB962C8B-B14F-4D97-AF65-F5344CB8AC3E}">
        <p14:creationId xmlns:p14="http://schemas.microsoft.com/office/powerpoint/2010/main" val="420963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IN" kern="50" dirty="0">
                <a:latin typeface="+mn-lt"/>
                <a:ea typeface="WenQuanYi Micro Hei"/>
                <a:cs typeface="Times New Roman" panose="02020603050405020304" pitchFamily="18" charset="0"/>
              </a:rPr>
            </a:br>
            <a:r>
              <a:rPr lang="en-IN" kern="50" dirty="0">
                <a:latin typeface="+mn-lt"/>
                <a:ea typeface="WenQuanYi Micro Hei"/>
                <a:cs typeface="Times New Roman" panose="02020603050405020304" pitchFamily="18" charset="0"/>
              </a:rPr>
              <a:t>Module 1</a:t>
            </a:r>
            <a:r>
              <a:rPr lang="en-IN" kern="50" dirty="0">
                <a:latin typeface="+mn-lt"/>
                <a:ea typeface="Ubuntu"/>
                <a:cs typeface="Times New Roman" panose="02020603050405020304" pitchFamily="18" charset="0"/>
              </a:rPr>
              <a:t>: (Basic Probability &amp; Statistics)</a:t>
            </a:r>
            <a:br>
              <a:rPr lang="en-US" kern="50" dirty="0">
                <a:latin typeface="+mn-lt"/>
                <a:ea typeface="WenQuanYi Micro Hei"/>
                <a:cs typeface="Lohit Hindi"/>
              </a:rPr>
            </a:br>
            <a:endParaRPr lang="en-IN" dirty="0">
              <a:latin typeface="+mn-lt"/>
            </a:endParaRPr>
          </a:p>
        </p:txBody>
      </p:sp>
      <p:graphicFrame>
        <p:nvGraphicFramePr>
          <p:cNvPr id="5" name="Table 4">
            <a:extLst>
              <a:ext uri="{FF2B5EF4-FFF2-40B4-BE49-F238E27FC236}">
                <a16:creationId xmlns:a16="http://schemas.microsoft.com/office/drawing/2014/main" id="{048DDAB4-A1E9-483E-A39A-A450BEC0EF6C}"/>
              </a:ext>
            </a:extLst>
          </p:cNvPr>
          <p:cNvGraphicFramePr>
            <a:graphicFrameLocks noGrp="1"/>
          </p:cNvGraphicFramePr>
          <p:nvPr>
            <p:extLst>
              <p:ext uri="{D42A27DB-BD31-4B8C-83A1-F6EECF244321}">
                <p14:modId xmlns:p14="http://schemas.microsoft.com/office/powerpoint/2010/main" val="46756717"/>
              </p:ext>
            </p:extLst>
          </p:nvPr>
        </p:nvGraphicFramePr>
        <p:xfrm>
          <a:off x="990601" y="1600200"/>
          <a:ext cx="9753600" cy="2778346"/>
        </p:xfrm>
        <a:graphic>
          <a:graphicData uri="http://schemas.openxmlformats.org/drawingml/2006/table">
            <a:tbl>
              <a:tblPr firstRow="1" firstCol="1" bandRow="1">
                <a:tableStyleId>{5C22544A-7EE6-4342-B048-85BDC9FD1C3A}</a:tableStyleId>
              </a:tblPr>
              <a:tblGrid>
                <a:gridCol w="2116347">
                  <a:extLst>
                    <a:ext uri="{9D8B030D-6E8A-4147-A177-3AD203B41FA5}">
                      <a16:colId xmlns:a16="http://schemas.microsoft.com/office/drawing/2014/main" val="710079991"/>
                    </a:ext>
                  </a:extLst>
                </a:gridCol>
                <a:gridCol w="5244860">
                  <a:extLst>
                    <a:ext uri="{9D8B030D-6E8A-4147-A177-3AD203B41FA5}">
                      <a16:colId xmlns:a16="http://schemas.microsoft.com/office/drawing/2014/main" val="2813958507"/>
                    </a:ext>
                  </a:extLst>
                </a:gridCol>
                <a:gridCol w="2392393">
                  <a:extLst>
                    <a:ext uri="{9D8B030D-6E8A-4147-A177-3AD203B41FA5}">
                      <a16:colId xmlns:a16="http://schemas.microsoft.com/office/drawing/2014/main" val="3198555395"/>
                    </a:ext>
                  </a:extLst>
                </a:gridCol>
              </a:tblGrid>
              <a:tr h="492920">
                <a:tc>
                  <a:txBody>
                    <a:bodyPr/>
                    <a:lstStyle/>
                    <a:p>
                      <a:pPr marR="496570" algn="ctr">
                        <a:lnSpc>
                          <a:spcPct val="115000"/>
                        </a:lnSpc>
                        <a:spcAft>
                          <a:spcPts val="1000"/>
                        </a:spcAft>
                      </a:pPr>
                      <a:r>
                        <a:rPr lang="en-IN" sz="2000" dirty="0">
                          <a:solidFill>
                            <a:srgbClr val="FF0000"/>
                          </a:solidFill>
                          <a:effectLst/>
                          <a:latin typeface="Calibri" panose="020F0502020204030204" pitchFamily="34" charset="0"/>
                          <a:cs typeface="Calibri" panose="020F0502020204030204" pitchFamily="34" charset="0"/>
                        </a:rPr>
                        <a:t>Contact Session</a:t>
                      </a:r>
                      <a:endParaRPr lang="x-none"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R="496570" algn="ctr">
                        <a:lnSpc>
                          <a:spcPct val="115000"/>
                        </a:lnSpc>
                        <a:spcAft>
                          <a:spcPts val="1000"/>
                        </a:spcAft>
                      </a:pPr>
                      <a:r>
                        <a:rPr lang="en-IN" sz="2000" dirty="0">
                          <a:solidFill>
                            <a:srgbClr val="FF0000"/>
                          </a:solidFill>
                          <a:effectLst/>
                          <a:latin typeface="Calibri" panose="020F0502020204030204" pitchFamily="34" charset="0"/>
                          <a:cs typeface="Calibri" panose="020F0502020204030204" pitchFamily="34" charset="0"/>
                        </a:rPr>
                        <a:t>List of Topic Title</a:t>
                      </a:r>
                      <a:endParaRPr lang="x-none"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R="495935" algn="ctr">
                        <a:lnSpc>
                          <a:spcPct val="115000"/>
                        </a:lnSpc>
                        <a:spcAft>
                          <a:spcPts val="1000"/>
                        </a:spcAft>
                      </a:pPr>
                      <a:r>
                        <a:rPr lang="en-IN" sz="2000" dirty="0">
                          <a:solidFill>
                            <a:srgbClr val="FF0000"/>
                          </a:solidFill>
                          <a:effectLst/>
                          <a:latin typeface="Calibri" panose="020F0502020204030204" pitchFamily="34" charset="0"/>
                          <a:cs typeface="Calibri" panose="020F0502020204030204" pitchFamily="34" charset="0"/>
                        </a:rPr>
                        <a:t>Reference</a:t>
                      </a:r>
                      <a:endParaRPr lang="x-none"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015352407"/>
                  </a:ext>
                </a:extLst>
              </a:tr>
              <a:tr h="2097880">
                <a:tc>
                  <a:txBody>
                    <a:bodyPr/>
                    <a:lstStyle/>
                    <a:p>
                      <a:pPr marR="495935">
                        <a:lnSpc>
                          <a:spcPct val="115000"/>
                        </a:lnSpc>
                        <a:spcAft>
                          <a:spcPts val="1000"/>
                        </a:spcAft>
                      </a:pPr>
                      <a:endParaRPr lang="en-IN" sz="2000" dirty="0">
                        <a:effectLst/>
                      </a:endParaRPr>
                    </a:p>
                    <a:p>
                      <a:pPr marR="495935">
                        <a:lnSpc>
                          <a:spcPct val="115000"/>
                        </a:lnSpc>
                        <a:spcAft>
                          <a:spcPts val="1000"/>
                        </a:spcAft>
                      </a:pPr>
                      <a:endParaRPr lang="en-IN" sz="2000" dirty="0">
                        <a:effectLst/>
                      </a:endParaRPr>
                    </a:p>
                    <a:p>
                      <a:pPr marR="495935" algn="ctr">
                        <a:lnSpc>
                          <a:spcPct val="115000"/>
                        </a:lnSpc>
                        <a:spcAft>
                          <a:spcPts val="1000"/>
                        </a:spcAft>
                      </a:pPr>
                      <a:r>
                        <a:rPr lang="en-IN" sz="2000" dirty="0">
                          <a:effectLst/>
                        </a:rPr>
                        <a:t>CS - 1</a:t>
                      </a:r>
                      <a:endParaRPr lang="x-none" sz="2000" dirty="0">
                        <a:solidFill>
                          <a:srgbClr val="000000"/>
                        </a:solidFill>
                        <a:effectLst/>
                        <a:latin typeface="Calibri" panose="020F0502020204030204" pitchFamily="34" charset="0"/>
                        <a:ea typeface="Calibri" panose="020F0502020204030204" pitchFamily="34" charset="0"/>
                      </a:endParaRPr>
                    </a:p>
                  </a:txBody>
                  <a:tcPr marL="68580" marR="68580" marT="0" marB="0"/>
                </a:tc>
                <a:tc>
                  <a:txBody>
                    <a:bodyPr/>
                    <a:lstStyle/>
                    <a:p>
                      <a:pPr marR="495935" algn="l">
                        <a:lnSpc>
                          <a:spcPct val="136000"/>
                        </a:lnSpc>
                      </a:pPr>
                      <a:r>
                        <a:rPr lang="en-IN" sz="2000" kern="50" dirty="0">
                          <a:effectLst/>
                          <a:latin typeface="Calibri" panose="020F0502020204030204" pitchFamily="34" charset="0"/>
                          <a:cs typeface="Calibri" panose="020F0502020204030204" pitchFamily="34" charset="0"/>
                        </a:rPr>
                        <a:t> </a:t>
                      </a:r>
                      <a:r>
                        <a:rPr lang="en-IN" sz="2000" dirty="0">
                          <a:solidFill>
                            <a:schemeClr val="dk1"/>
                          </a:solidFill>
                          <a:effectLst/>
                          <a:latin typeface="+mn-lt"/>
                          <a:ea typeface="+mn-ea"/>
                          <a:cs typeface="+mn-cs"/>
                        </a:rPr>
                        <a:t>Measures of Central Tendency &amp;  Measures of Variability, </a:t>
                      </a:r>
                    </a:p>
                    <a:p>
                      <a:pPr marR="495935" algn="l">
                        <a:lnSpc>
                          <a:spcPct val="136000"/>
                        </a:lnSpc>
                      </a:pPr>
                      <a:r>
                        <a:rPr lang="en-IN" sz="2000" dirty="0">
                          <a:solidFill>
                            <a:schemeClr val="dk1"/>
                          </a:solidFill>
                          <a:effectLst/>
                          <a:latin typeface="+mn-lt"/>
                          <a:ea typeface="+mn-ea"/>
                          <a:cs typeface="+mn-cs"/>
                        </a:rPr>
                        <a:t>Data – Symmetric &amp; Asymmetric, outlier detection, 5 point summary</a:t>
                      </a:r>
                    </a:p>
                  </a:txBody>
                  <a:tcPr marL="68580" marR="68580" marT="0" marB="0"/>
                </a:tc>
                <a:tc>
                  <a:txBody>
                    <a:bodyPr/>
                    <a:lstStyle/>
                    <a:p>
                      <a:pPr marR="495935">
                        <a:lnSpc>
                          <a:spcPct val="115000"/>
                        </a:lnSpc>
                        <a:spcAft>
                          <a:spcPts val="1000"/>
                        </a:spcAft>
                      </a:pPr>
                      <a:r>
                        <a:rPr lang="en-IN" sz="2000" dirty="0">
                          <a:effectLst/>
                          <a:latin typeface="Calibri" panose="020F0502020204030204" pitchFamily="34" charset="0"/>
                          <a:cs typeface="Calibri" panose="020F0502020204030204" pitchFamily="34" charset="0"/>
                        </a:rPr>
                        <a:t>       T1 </a:t>
                      </a:r>
                      <a:r>
                        <a:rPr lang="en-IN" sz="2000" baseline="0" dirty="0">
                          <a:effectLst/>
                          <a:latin typeface="Calibri" panose="020F0502020204030204" pitchFamily="34" charset="0"/>
                          <a:cs typeface="Calibri" panose="020F0502020204030204" pitchFamily="34" charset="0"/>
                        </a:rPr>
                        <a:t> &amp; </a:t>
                      </a:r>
                      <a:r>
                        <a:rPr lang="en-IN" sz="2000" dirty="0">
                          <a:effectLst/>
                          <a:latin typeface="Calibri" panose="020F0502020204030204" pitchFamily="34" charset="0"/>
                          <a:cs typeface="Calibri" panose="020F0502020204030204" pitchFamily="34" charset="0"/>
                        </a:rPr>
                        <a:t>T2</a:t>
                      </a:r>
                      <a:endParaRPr lang="x-none"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357496666"/>
                  </a:ext>
                </a:extLst>
              </a:tr>
            </a:tbl>
          </a:graphicData>
        </a:graphic>
      </p:graphicFrame>
    </p:spTree>
    <p:extLst>
      <p:ext uri="{BB962C8B-B14F-4D97-AF65-F5344CB8AC3E}">
        <p14:creationId xmlns:p14="http://schemas.microsoft.com/office/powerpoint/2010/main" val="1558182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fontScale="90000"/>
          </a:bodyPr>
          <a:lstStyle/>
          <a:p>
            <a:br>
              <a:rPr lang="en-US" dirty="0"/>
            </a:br>
            <a:r>
              <a:rPr lang="en-US" dirty="0"/>
              <a:t>Statistics</a:t>
            </a:r>
            <a:br>
              <a:rPr lang="en-US" dirty="0"/>
            </a:br>
            <a:endParaRPr lang="en-IN" dirty="0"/>
          </a:p>
        </p:txBody>
      </p:sp>
      <p:sp>
        <p:nvSpPr>
          <p:cNvPr id="3" name="Text Placeholder 2"/>
          <p:cNvSpPr>
            <a:spLocks noGrp="1"/>
          </p:cNvSpPr>
          <p:nvPr>
            <p:ph type="body" sz="quarter" idx="13"/>
          </p:nvPr>
        </p:nvSpPr>
        <p:spPr>
          <a:xfrm>
            <a:off x="857739" y="1143001"/>
            <a:ext cx="10160000" cy="4724399"/>
          </a:xfrm>
        </p:spPr>
        <p:txBody>
          <a:bodyPr>
            <a:normAutofit/>
          </a:bodyPr>
          <a:lstStyle/>
          <a:p>
            <a:pPr>
              <a:buFont typeface="Wingdings" panose="05000000000000000000" pitchFamily="2" charset="2"/>
              <a:buChar char="Ø"/>
            </a:pPr>
            <a:r>
              <a:rPr lang="en-IN" sz="2400" b="1" dirty="0">
                <a:latin typeface="+mn-lt"/>
                <a:ea typeface="Calibri" panose="020F0502020204030204" pitchFamily="34" charset="0"/>
                <a:cs typeface="Times New Roman" panose="02020603050405020304" pitchFamily="18" charset="0"/>
              </a:rPr>
              <a:t>Statistics may be defined as science that is employed to</a:t>
            </a:r>
          </a:p>
          <a:p>
            <a:pPr algn="just">
              <a:buFont typeface="Courier New" panose="02070309020205020404" pitchFamily="49" charset="0"/>
              <a:buChar char="o"/>
            </a:pPr>
            <a:r>
              <a:rPr lang="en-IN" sz="2000" dirty="0">
                <a:latin typeface="+mn-lt"/>
                <a:ea typeface="Calibri" panose="020F0502020204030204" pitchFamily="34" charset="0"/>
                <a:cs typeface="Times New Roman" panose="02020603050405020304" pitchFamily="18" charset="0"/>
              </a:rPr>
              <a:t>Collect the data </a:t>
            </a:r>
          </a:p>
          <a:p>
            <a:pPr algn="just">
              <a:buFont typeface="Courier New" panose="02070309020205020404" pitchFamily="49" charset="0"/>
              <a:buChar char="o"/>
            </a:pPr>
            <a:r>
              <a:rPr lang="en-IN" sz="2000" dirty="0">
                <a:latin typeface="+mn-lt"/>
                <a:ea typeface="Calibri" panose="020F0502020204030204" pitchFamily="34" charset="0"/>
                <a:cs typeface="Times New Roman" panose="02020603050405020304" pitchFamily="18" charset="0"/>
              </a:rPr>
              <a:t>Present and organize the data in a systematic manner </a:t>
            </a:r>
          </a:p>
          <a:p>
            <a:pPr algn="just">
              <a:buFont typeface="Courier New" panose="02070309020205020404" pitchFamily="49" charset="0"/>
              <a:buChar char="o"/>
            </a:pPr>
            <a:r>
              <a:rPr lang="en-IN" sz="2000" dirty="0">
                <a:latin typeface="+mn-lt"/>
                <a:ea typeface="Calibri" panose="020F0502020204030204" pitchFamily="34" charset="0"/>
                <a:cs typeface="Times New Roman" panose="02020603050405020304" pitchFamily="18" charset="0"/>
              </a:rPr>
              <a:t>Analyse the data</a:t>
            </a:r>
          </a:p>
          <a:p>
            <a:pPr algn="just">
              <a:buFont typeface="Courier New" panose="02070309020205020404" pitchFamily="49" charset="0"/>
              <a:buChar char="o"/>
            </a:pPr>
            <a:r>
              <a:rPr lang="en-IN" sz="2000" dirty="0">
                <a:latin typeface="+mn-lt"/>
                <a:ea typeface="Calibri" panose="020F0502020204030204" pitchFamily="34" charset="0"/>
                <a:cs typeface="Times New Roman" panose="02020603050405020304" pitchFamily="18" charset="0"/>
              </a:rPr>
              <a:t>Infer about the data </a:t>
            </a:r>
          </a:p>
          <a:p>
            <a:pPr algn="just">
              <a:buFont typeface="Courier New" panose="02070309020205020404" pitchFamily="49" charset="0"/>
              <a:buChar char="o"/>
            </a:pPr>
            <a:r>
              <a:rPr lang="en-IN" sz="2000" dirty="0">
                <a:latin typeface="+mn-lt"/>
                <a:ea typeface="Calibri" panose="020F0502020204030204" pitchFamily="34" charset="0"/>
                <a:cs typeface="Times New Roman" panose="02020603050405020304" pitchFamily="18" charset="0"/>
              </a:rPr>
              <a:t>Take decision from the data.</a:t>
            </a:r>
          </a:p>
          <a:p>
            <a:endParaRPr lang="en-IN" b="1" dirty="0">
              <a:latin typeface="+mn-lt"/>
              <a:cs typeface="Times New Roman" panose="02020603050405020304" pitchFamily="18" charset="0"/>
            </a:endParaRPr>
          </a:p>
        </p:txBody>
      </p:sp>
    </p:spTree>
    <p:extLst>
      <p:ext uri="{BB962C8B-B14F-4D97-AF65-F5344CB8AC3E}">
        <p14:creationId xmlns:p14="http://schemas.microsoft.com/office/powerpoint/2010/main" val="2034302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 Types</a:t>
            </a:r>
            <a:endParaRPr lang="en-IN" dirty="0"/>
          </a:p>
        </p:txBody>
      </p:sp>
      <p:grpSp>
        <p:nvGrpSpPr>
          <p:cNvPr id="5" name="Group 4"/>
          <p:cNvGrpSpPr>
            <a:grpSpLocks/>
          </p:cNvGrpSpPr>
          <p:nvPr/>
        </p:nvGrpSpPr>
        <p:grpSpPr>
          <a:xfrm>
            <a:off x="2358971" y="1143001"/>
            <a:ext cx="8020787" cy="3200399"/>
            <a:chOff x="54959" y="12701"/>
            <a:chExt cx="4644994" cy="2252440"/>
          </a:xfrm>
        </p:grpSpPr>
        <p:sp>
          <p:nvSpPr>
            <p:cNvPr id="6" name="Graphic 151"/>
            <p:cNvSpPr/>
            <p:nvPr/>
          </p:nvSpPr>
          <p:spPr>
            <a:xfrm>
              <a:off x="740386" y="592851"/>
              <a:ext cx="3261995" cy="1386840"/>
            </a:xfrm>
            <a:custGeom>
              <a:avLst/>
              <a:gdLst/>
              <a:ahLst/>
              <a:cxnLst/>
              <a:rect l="l" t="t" r="r" b="b"/>
              <a:pathLst>
                <a:path w="3261995" h="1386840">
                  <a:moveTo>
                    <a:pt x="3261994" y="1386332"/>
                  </a:moveTo>
                  <a:lnTo>
                    <a:pt x="3261994" y="1300734"/>
                  </a:lnTo>
                  <a:lnTo>
                    <a:pt x="2397125" y="1300734"/>
                  </a:lnTo>
                  <a:lnTo>
                    <a:pt x="2397125" y="1114171"/>
                  </a:lnTo>
                </a:path>
                <a:path w="3261995" h="1386840">
                  <a:moveTo>
                    <a:pt x="1425066" y="1385189"/>
                  </a:moveTo>
                  <a:lnTo>
                    <a:pt x="1425066" y="1299591"/>
                  </a:lnTo>
                  <a:lnTo>
                    <a:pt x="2397125" y="1299591"/>
                  </a:lnTo>
                  <a:lnTo>
                    <a:pt x="2397125" y="1114171"/>
                  </a:lnTo>
                </a:path>
                <a:path w="3261995" h="1386840">
                  <a:moveTo>
                    <a:pt x="2396490" y="462661"/>
                  </a:moveTo>
                  <a:lnTo>
                    <a:pt x="2396490" y="348361"/>
                  </a:lnTo>
                  <a:lnTo>
                    <a:pt x="1241552" y="348361"/>
                  </a:lnTo>
                  <a:lnTo>
                    <a:pt x="1241552" y="0"/>
                  </a:lnTo>
                </a:path>
                <a:path w="3261995" h="1386840">
                  <a:moveTo>
                    <a:pt x="0" y="490981"/>
                  </a:moveTo>
                  <a:lnTo>
                    <a:pt x="86613" y="490981"/>
                  </a:lnTo>
                  <a:lnTo>
                    <a:pt x="86613" y="353822"/>
                  </a:lnTo>
                  <a:lnTo>
                    <a:pt x="1270380" y="353822"/>
                  </a:lnTo>
                </a:path>
              </a:pathLst>
            </a:custGeom>
            <a:ln w="25400">
              <a:solidFill>
                <a:srgbClr val="C0504D"/>
              </a:solidFill>
              <a:prstDash val="solid"/>
            </a:ln>
          </p:spPr>
          <p:txBody>
            <a:bodyPr wrap="square" lIns="0" tIns="0" rIns="0" bIns="0" rtlCol="0">
              <a:prstTxWarp prst="textNoShape">
                <a:avLst/>
              </a:prstTxWarp>
              <a:noAutofit/>
            </a:bodyPr>
            <a:lstStyle/>
            <a:p>
              <a:endParaRPr lang="en-IN"/>
            </a:p>
          </p:txBody>
        </p:sp>
        <p:sp>
          <p:nvSpPr>
            <p:cNvPr id="7" name="Textbox 152"/>
            <p:cNvSpPr txBox="1"/>
            <p:nvPr/>
          </p:nvSpPr>
          <p:spPr>
            <a:xfrm>
              <a:off x="3371533" y="1983479"/>
              <a:ext cx="1328420" cy="281661"/>
            </a:xfrm>
            <a:prstGeom prst="rect">
              <a:avLst/>
            </a:prstGeom>
            <a:solidFill>
              <a:srgbClr val="FFFFFF"/>
            </a:solidFill>
            <a:ln w="25400">
              <a:solidFill>
                <a:srgbClr val="C0504D"/>
              </a:solidFill>
              <a:prstDash val="solid"/>
            </a:ln>
          </p:spPr>
          <p:txBody>
            <a:bodyPr wrap="square" lIns="0" tIns="0" rIns="0" bIns="0" rtlCol="0">
              <a:noAutofit/>
            </a:bodyPr>
            <a:lstStyle/>
            <a:p>
              <a:pPr marL="110490">
                <a:spcBef>
                  <a:spcPts val="510"/>
                </a:spcBef>
              </a:pPr>
              <a:r>
                <a:rPr lang="en-US" b="1" spc="-10" dirty="0">
                  <a:solidFill>
                    <a:srgbClr val="FF0000"/>
                  </a:solidFill>
                  <a:latin typeface="Calibri" panose="020F0502020204030204" pitchFamily="34" charset="0"/>
                  <a:ea typeface="Calibri" panose="020F0502020204030204" pitchFamily="34" charset="0"/>
                </a:rPr>
                <a:t>      Continuous</a:t>
              </a:r>
              <a:endParaRPr lang="en-IN" sz="1100" dirty="0">
                <a:latin typeface="Calibri" panose="020F0502020204030204" pitchFamily="34" charset="0"/>
                <a:ea typeface="Calibri" panose="020F0502020204030204" pitchFamily="34" charset="0"/>
              </a:endParaRPr>
            </a:p>
          </p:txBody>
        </p:sp>
        <p:sp>
          <p:nvSpPr>
            <p:cNvPr id="8" name="Textbox 153"/>
            <p:cNvSpPr txBox="1"/>
            <p:nvPr/>
          </p:nvSpPr>
          <p:spPr>
            <a:xfrm>
              <a:off x="1606112" y="1991055"/>
              <a:ext cx="1146175" cy="274086"/>
            </a:xfrm>
            <a:prstGeom prst="rect">
              <a:avLst/>
            </a:prstGeom>
            <a:solidFill>
              <a:srgbClr val="FFFFFF"/>
            </a:solidFill>
            <a:ln w="25400">
              <a:solidFill>
                <a:srgbClr val="C0504D"/>
              </a:solidFill>
              <a:prstDash val="solid"/>
            </a:ln>
          </p:spPr>
          <p:txBody>
            <a:bodyPr wrap="square" lIns="0" tIns="0" rIns="0" bIns="0" rtlCol="0">
              <a:noAutofit/>
            </a:bodyPr>
            <a:lstStyle/>
            <a:p>
              <a:pPr marL="186055" algn="ctr">
                <a:spcBef>
                  <a:spcPts val="500"/>
                </a:spcBef>
              </a:pPr>
              <a:r>
                <a:rPr lang="en-US" sz="2000" b="1" spc="-10" dirty="0">
                  <a:solidFill>
                    <a:srgbClr val="FF0000"/>
                  </a:solidFill>
                  <a:latin typeface="Calibri" panose="020F0502020204030204" pitchFamily="34" charset="0"/>
                  <a:ea typeface="Calibri" panose="020F0502020204030204" pitchFamily="34" charset="0"/>
                </a:rPr>
                <a:t>Discrete</a:t>
              </a:r>
              <a:endParaRPr lang="en-IN" sz="2000" dirty="0">
                <a:latin typeface="Calibri" panose="020F0502020204030204" pitchFamily="34" charset="0"/>
                <a:ea typeface="Calibri" panose="020F0502020204030204" pitchFamily="34" charset="0"/>
              </a:endParaRPr>
            </a:p>
          </p:txBody>
        </p:sp>
        <p:sp>
          <p:nvSpPr>
            <p:cNvPr id="9" name="Textbox 154"/>
            <p:cNvSpPr txBox="1"/>
            <p:nvPr/>
          </p:nvSpPr>
          <p:spPr>
            <a:xfrm>
              <a:off x="2371383" y="1138921"/>
              <a:ext cx="1559560" cy="316082"/>
            </a:xfrm>
            <a:prstGeom prst="rect">
              <a:avLst/>
            </a:prstGeom>
            <a:solidFill>
              <a:srgbClr val="FFFFFF"/>
            </a:solidFill>
            <a:ln w="25400">
              <a:solidFill>
                <a:srgbClr val="C0504D"/>
              </a:solidFill>
              <a:prstDash val="solid"/>
            </a:ln>
          </p:spPr>
          <p:txBody>
            <a:bodyPr wrap="square" lIns="0" tIns="0" rIns="0" bIns="0" rtlCol="0">
              <a:noAutofit/>
            </a:bodyPr>
            <a:lstStyle/>
            <a:p>
              <a:pPr marL="260985" algn="ctr">
                <a:spcBef>
                  <a:spcPts val="1355"/>
                </a:spcBef>
              </a:pPr>
              <a:r>
                <a:rPr lang="en-US" sz="2400" b="1" spc="-10" dirty="0">
                  <a:solidFill>
                    <a:srgbClr val="000000"/>
                  </a:solidFill>
                  <a:latin typeface="Calibri" panose="020F0502020204030204" pitchFamily="34" charset="0"/>
                  <a:ea typeface="Calibri" panose="020F0502020204030204" pitchFamily="34" charset="0"/>
                </a:rPr>
                <a:t>Numerical</a:t>
              </a:r>
              <a:endParaRPr lang="en-IN" sz="2400" dirty="0">
                <a:latin typeface="Calibri" panose="020F0502020204030204" pitchFamily="34" charset="0"/>
                <a:ea typeface="Calibri" panose="020F0502020204030204" pitchFamily="34" charset="0"/>
              </a:endParaRPr>
            </a:p>
          </p:txBody>
        </p:sp>
        <p:sp>
          <p:nvSpPr>
            <p:cNvPr id="10" name="Textbox 155"/>
            <p:cNvSpPr txBox="1"/>
            <p:nvPr/>
          </p:nvSpPr>
          <p:spPr>
            <a:xfrm>
              <a:off x="54959" y="1078840"/>
              <a:ext cx="1522095" cy="314078"/>
            </a:xfrm>
            <a:prstGeom prst="rect">
              <a:avLst/>
            </a:prstGeom>
            <a:solidFill>
              <a:srgbClr val="FFFFFF"/>
            </a:solidFill>
            <a:ln w="25400">
              <a:solidFill>
                <a:srgbClr val="C0504D"/>
              </a:solidFill>
              <a:prstDash val="solid"/>
            </a:ln>
          </p:spPr>
          <p:txBody>
            <a:bodyPr wrap="square" lIns="0" tIns="0" rIns="0" bIns="0" rtlCol="0">
              <a:noAutofit/>
            </a:bodyPr>
            <a:lstStyle/>
            <a:p>
              <a:pPr marL="220980" algn="ctr">
                <a:spcBef>
                  <a:spcPts val="1085"/>
                </a:spcBef>
              </a:pPr>
              <a:r>
                <a:rPr lang="en-US" sz="2400" b="1" spc="-10" dirty="0">
                  <a:solidFill>
                    <a:srgbClr val="000000"/>
                  </a:solidFill>
                  <a:latin typeface="Calibri" panose="020F0502020204030204" pitchFamily="34" charset="0"/>
                  <a:ea typeface="Calibri" panose="020F0502020204030204" pitchFamily="34" charset="0"/>
                </a:rPr>
                <a:t>Categorical</a:t>
              </a:r>
              <a:endParaRPr lang="en-IN" sz="2400" dirty="0">
                <a:latin typeface="Calibri" panose="020F0502020204030204" pitchFamily="34" charset="0"/>
                <a:ea typeface="Calibri" panose="020F0502020204030204" pitchFamily="34" charset="0"/>
              </a:endParaRPr>
            </a:p>
          </p:txBody>
        </p:sp>
        <p:sp>
          <p:nvSpPr>
            <p:cNvPr id="11" name="Textbox 156"/>
            <p:cNvSpPr txBox="1"/>
            <p:nvPr/>
          </p:nvSpPr>
          <p:spPr>
            <a:xfrm>
              <a:off x="1283208" y="12701"/>
              <a:ext cx="1467485" cy="583938"/>
            </a:xfrm>
            <a:prstGeom prst="rect">
              <a:avLst/>
            </a:prstGeom>
            <a:solidFill>
              <a:srgbClr val="FFFFFF"/>
            </a:solidFill>
            <a:ln w="25400">
              <a:solidFill>
                <a:srgbClr val="C0504D"/>
              </a:solidFill>
              <a:prstDash val="solid"/>
            </a:ln>
          </p:spPr>
          <p:txBody>
            <a:bodyPr wrap="square" lIns="0" tIns="0" rIns="0" bIns="0" rtlCol="0">
              <a:noAutofit/>
            </a:bodyPr>
            <a:lstStyle/>
            <a:p>
              <a:pPr marR="20320" algn="ctr">
                <a:spcBef>
                  <a:spcPts val="1475"/>
                </a:spcBef>
              </a:pPr>
              <a:r>
                <a:rPr lang="en-US" sz="5400" b="1" spc="-20" dirty="0">
                  <a:solidFill>
                    <a:srgbClr val="000000"/>
                  </a:solidFill>
                  <a:latin typeface="Calibri" panose="020F0502020204030204" pitchFamily="34" charset="0"/>
                  <a:ea typeface="Calibri" panose="020F0502020204030204" pitchFamily="34" charset="0"/>
                </a:rPr>
                <a:t>Data</a:t>
              </a:r>
              <a:endParaRPr lang="en-IN" sz="5400" dirty="0">
                <a:latin typeface="Calibri" panose="020F0502020204030204" pitchFamily="34" charset="0"/>
                <a:ea typeface="Calibri" panose="020F0502020204030204" pitchFamily="34" charset="0"/>
              </a:endParaRPr>
            </a:p>
          </p:txBody>
        </p:sp>
      </p:grpSp>
      <p:sp>
        <p:nvSpPr>
          <p:cNvPr id="12" name="Rectangle 11"/>
          <p:cNvSpPr/>
          <p:nvPr/>
        </p:nvSpPr>
        <p:spPr>
          <a:xfrm>
            <a:off x="4876800" y="4343400"/>
            <a:ext cx="2743200" cy="1341649"/>
          </a:xfrm>
          <a:prstGeom prst="rect">
            <a:avLst/>
          </a:prstGeom>
        </p:spPr>
        <p:txBody>
          <a:bodyPr wrap="square">
            <a:spAutoFit/>
          </a:bodyPr>
          <a:lstStyle/>
          <a:p>
            <a:pPr marL="635635"/>
            <a:r>
              <a:rPr lang="en-US" b="1" spc="-10" dirty="0">
                <a:latin typeface="Calibri" panose="020F0502020204030204" pitchFamily="34" charset="0"/>
                <a:ea typeface="Calibri" panose="020F0502020204030204" pitchFamily="34" charset="0"/>
              </a:rPr>
              <a:t>Examples:</a:t>
            </a:r>
            <a:endParaRPr lang="en-IN" sz="2000" dirty="0">
              <a:latin typeface="Calibri" panose="020F0502020204030204" pitchFamily="34" charset="0"/>
              <a:ea typeface="Calibri" panose="020F0502020204030204" pitchFamily="34" charset="0"/>
            </a:endParaRPr>
          </a:p>
          <a:p>
            <a:pPr marL="342900" indent="-342900">
              <a:spcBef>
                <a:spcPts val="605"/>
              </a:spcBef>
              <a:buSzPts val="600"/>
              <a:buFont typeface="Courier New" panose="02070309020205020404" pitchFamily="49" charset="0"/>
              <a:buChar char="o"/>
              <a:tabLst>
                <a:tab pos="892810" algn="l"/>
              </a:tabLst>
            </a:pPr>
            <a:r>
              <a:rPr lang="en-US" dirty="0">
                <a:latin typeface="Calibri" panose="020F0502020204030204" pitchFamily="34" charset="0"/>
                <a:ea typeface="Wingdings" panose="05000000000000000000" pitchFamily="2" charset="2"/>
                <a:cs typeface="Wingdings" panose="05000000000000000000" pitchFamily="2" charset="2"/>
              </a:rPr>
              <a:t>Number</a:t>
            </a:r>
            <a:r>
              <a:rPr lang="en-US" spc="-40" dirty="0">
                <a:latin typeface="Calibri" panose="020F0502020204030204" pitchFamily="34" charset="0"/>
                <a:ea typeface="Wingdings" panose="05000000000000000000" pitchFamily="2" charset="2"/>
                <a:cs typeface="Wingdings" panose="05000000000000000000" pitchFamily="2" charset="2"/>
              </a:rPr>
              <a:t> </a:t>
            </a:r>
            <a:r>
              <a:rPr lang="en-US" dirty="0">
                <a:latin typeface="Calibri" panose="020F0502020204030204" pitchFamily="34" charset="0"/>
                <a:ea typeface="Wingdings" panose="05000000000000000000" pitchFamily="2" charset="2"/>
                <a:cs typeface="Wingdings" panose="05000000000000000000" pitchFamily="2" charset="2"/>
              </a:rPr>
              <a:t>of</a:t>
            </a:r>
            <a:r>
              <a:rPr lang="en-US" spc="-25" dirty="0">
                <a:latin typeface="Calibri" panose="020F0502020204030204" pitchFamily="34" charset="0"/>
                <a:ea typeface="Wingdings" panose="05000000000000000000" pitchFamily="2" charset="2"/>
                <a:cs typeface="Wingdings" panose="05000000000000000000" pitchFamily="2" charset="2"/>
              </a:rPr>
              <a:t> </a:t>
            </a:r>
            <a:r>
              <a:rPr lang="en-US" spc="-10" dirty="0">
                <a:latin typeface="Calibri" panose="020F0502020204030204" pitchFamily="34" charset="0"/>
                <a:ea typeface="Wingdings" panose="05000000000000000000" pitchFamily="2" charset="2"/>
                <a:cs typeface="Wingdings" panose="05000000000000000000" pitchFamily="2" charset="2"/>
              </a:rPr>
              <a:t>Children</a:t>
            </a:r>
            <a:endParaRPr lang="en-IN" sz="2000" dirty="0">
              <a:latin typeface="Calibri" panose="020F0502020204030204" pitchFamily="34" charset="0"/>
              <a:ea typeface="Wingdings" panose="05000000000000000000" pitchFamily="2" charset="2"/>
              <a:cs typeface="Wingdings" panose="05000000000000000000" pitchFamily="2" charset="2"/>
            </a:endParaRPr>
          </a:p>
          <a:p>
            <a:pPr marL="342900" marR="167640" indent="-342900">
              <a:lnSpc>
                <a:spcPct val="107000"/>
              </a:lnSpc>
              <a:spcBef>
                <a:spcPts val="110"/>
              </a:spcBef>
              <a:buSzPts val="600"/>
              <a:buFont typeface="Courier New" panose="02070309020205020404" pitchFamily="49" charset="0"/>
              <a:buChar char="o"/>
              <a:tabLst>
                <a:tab pos="816610" algn="l"/>
                <a:tab pos="892810" algn="l"/>
              </a:tabLst>
            </a:pPr>
            <a:r>
              <a:rPr lang="en-US" dirty="0">
                <a:latin typeface="Calibri" panose="020F0502020204030204" pitchFamily="34" charset="0"/>
                <a:ea typeface="Wingdings" panose="05000000000000000000" pitchFamily="2" charset="2"/>
                <a:cs typeface="Wingdings" panose="05000000000000000000" pitchFamily="2" charset="2"/>
              </a:rPr>
              <a:t>Defects</a:t>
            </a:r>
            <a:r>
              <a:rPr lang="en-US" spc="-60" dirty="0">
                <a:latin typeface="Calibri" panose="020F0502020204030204" pitchFamily="34" charset="0"/>
                <a:ea typeface="Wingdings" panose="05000000000000000000" pitchFamily="2" charset="2"/>
                <a:cs typeface="Wingdings" panose="05000000000000000000" pitchFamily="2" charset="2"/>
              </a:rPr>
              <a:t> </a:t>
            </a:r>
            <a:r>
              <a:rPr lang="en-US" dirty="0">
                <a:latin typeface="Calibri" panose="020F0502020204030204" pitchFamily="34" charset="0"/>
                <a:ea typeface="Wingdings" panose="05000000000000000000" pitchFamily="2" charset="2"/>
                <a:cs typeface="Wingdings" panose="05000000000000000000" pitchFamily="2" charset="2"/>
              </a:rPr>
              <a:t>per</a:t>
            </a:r>
            <a:r>
              <a:rPr lang="en-US" spc="-60" dirty="0">
                <a:latin typeface="Calibri" panose="020F0502020204030204" pitchFamily="34" charset="0"/>
                <a:ea typeface="Wingdings" panose="05000000000000000000" pitchFamily="2" charset="2"/>
                <a:cs typeface="Wingdings" panose="05000000000000000000" pitchFamily="2" charset="2"/>
              </a:rPr>
              <a:t> </a:t>
            </a:r>
            <a:r>
              <a:rPr lang="en-US" dirty="0">
                <a:latin typeface="Calibri" panose="020F0502020204030204" pitchFamily="34" charset="0"/>
                <a:ea typeface="Wingdings" panose="05000000000000000000" pitchFamily="2" charset="2"/>
                <a:cs typeface="Wingdings" panose="05000000000000000000" pitchFamily="2" charset="2"/>
              </a:rPr>
              <a:t>hour </a:t>
            </a:r>
          </a:p>
          <a:p>
            <a:pPr marL="285750" marR="167640" indent="-285750">
              <a:lnSpc>
                <a:spcPct val="107000"/>
              </a:lnSpc>
              <a:spcBef>
                <a:spcPts val="110"/>
              </a:spcBef>
              <a:buSzPts val="600"/>
              <a:buFont typeface="Courier New" panose="02070309020205020404" pitchFamily="49" charset="0"/>
              <a:buChar char="o"/>
              <a:tabLst>
                <a:tab pos="816610" algn="l"/>
                <a:tab pos="892810" algn="l"/>
              </a:tabLst>
            </a:pPr>
            <a:r>
              <a:rPr lang="en-US" dirty="0">
                <a:solidFill>
                  <a:srgbClr val="FF0000"/>
                </a:solidFill>
                <a:latin typeface="Calibri" panose="020F0502020204030204" pitchFamily="34" charset="0"/>
                <a:ea typeface="Wingdings" panose="05000000000000000000" pitchFamily="2" charset="2"/>
                <a:cs typeface="Wingdings" panose="05000000000000000000" pitchFamily="2" charset="2"/>
              </a:rPr>
              <a:t>      (Counted</a:t>
            </a:r>
            <a:r>
              <a:rPr lang="en-US" spc="-45" dirty="0">
                <a:solidFill>
                  <a:srgbClr val="FF0000"/>
                </a:solidFill>
                <a:latin typeface="Calibri" panose="020F0502020204030204" pitchFamily="34" charset="0"/>
                <a:ea typeface="Wingdings" panose="05000000000000000000" pitchFamily="2" charset="2"/>
                <a:cs typeface="Wingdings" panose="05000000000000000000" pitchFamily="2" charset="2"/>
              </a:rPr>
              <a:t> </a:t>
            </a:r>
            <a:r>
              <a:rPr lang="en-US" dirty="0">
                <a:solidFill>
                  <a:srgbClr val="FF0000"/>
                </a:solidFill>
                <a:latin typeface="Calibri" panose="020F0502020204030204" pitchFamily="34" charset="0"/>
                <a:ea typeface="Wingdings" panose="05000000000000000000" pitchFamily="2" charset="2"/>
                <a:cs typeface="Wingdings" panose="05000000000000000000" pitchFamily="2" charset="2"/>
              </a:rPr>
              <a:t>items)</a:t>
            </a:r>
            <a:endParaRPr lang="en-IN" sz="2000" dirty="0">
              <a:latin typeface="Calibri" panose="020F0502020204030204" pitchFamily="34" charset="0"/>
              <a:ea typeface="Wingdings" panose="05000000000000000000" pitchFamily="2" charset="2"/>
              <a:cs typeface="Wingdings" panose="05000000000000000000" pitchFamily="2" charset="2"/>
            </a:endParaRPr>
          </a:p>
        </p:txBody>
      </p:sp>
      <p:sp>
        <p:nvSpPr>
          <p:cNvPr id="13" name="Rectangle 12"/>
          <p:cNvSpPr/>
          <p:nvPr/>
        </p:nvSpPr>
        <p:spPr>
          <a:xfrm>
            <a:off x="7975350" y="4343400"/>
            <a:ext cx="2997450" cy="1290097"/>
          </a:xfrm>
          <a:prstGeom prst="rect">
            <a:avLst/>
          </a:prstGeom>
        </p:spPr>
        <p:txBody>
          <a:bodyPr wrap="square">
            <a:spAutoFit/>
          </a:bodyPr>
          <a:lstStyle/>
          <a:p>
            <a:pPr marL="369570"/>
            <a:r>
              <a:rPr lang="en-US" b="1" spc="-10" dirty="0">
                <a:latin typeface="Calibri" panose="020F0502020204030204" pitchFamily="34" charset="0"/>
                <a:ea typeface="Calibri" panose="020F0502020204030204" pitchFamily="34" charset="0"/>
              </a:rPr>
              <a:t>Examples:</a:t>
            </a:r>
            <a:endParaRPr lang="en-IN" sz="2000" dirty="0">
              <a:latin typeface="Calibri" panose="020F0502020204030204" pitchFamily="34" charset="0"/>
              <a:ea typeface="Calibri" panose="020F0502020204030204" pitchFamily="34" charset="0"/>
            </a:endParaRPr>
          </a:p>
          <a:p>
            <a:pPr marL="342900" indent="-342900">
              <a:spcBef>
                <a:spcPts val="605"/>
              </a:spcBef>
              <a:buSzPts val="600"/>
              <a:buFont typeface="Wingdings" panose="05000000000000000000" pitchFamily="2" charset="2"/>
              <a:buChar char=""/>
              <a:tabLst>
                <a:tab pos="627380" algn="l"/>
              </a:tabLst>
            </a:pPr>
            <a:r>
              <a:rPr lang="en-US" spc="-10" dirty="0">
                <a:latin typeface="Calibri" panose="020F0502020204030204" pitchFamily="34" charset="0"/>
                <a:ea typeface="Wingdings" panose="05000000000000000000" pitchFamily="2" charset="2"/>
                <a:cs typeface="Wingdings" panose="05000000000000000000" pitchFamily="2" charset="2"/>
              </a:rPr>
              <a:t>Weight</a:t>
            </a:r>
            <a:endParaRPr lang="en-IN" sz="2000" dirty="0">
              <a:latin typeface="Calibri" panose="020F0502020204030204" pitchFamily="34" charset="0"/>
              <a:ea typeface="Wingdings" panose="05000000000000000000" pitchFamily="2" charset="2"/>
              <a:cs typeface="Wingdings" panose="05000000000000000000" pitchFamily="2" charset="2"/>
            </a:endParaRPr>
          </a:p>
          <a:p>
            <a:pPr marL="342900" indent="-342900">
              <a:spcBef>
                <a:spcPts val="110"/>
              </a:spcBef>
              <a:buSzPts val="600"/>
              <a:buFont typeface="Wingdings" panose="05000000000000000000" pitchFamily="2" charset="2"/>
              <a:buChar char=""/>
              <a:tabLst>
                <a:tab pos="627380" algn="l"/>
              </a:tabLst>
            </a:pPr>
            <a:r>
              <a:rPr lang="en-US" spc="-10" dirty="0">
                <a:latin typeface="Calibri" panose="020F0502020204030204" pitchFamily="34" charset="0"/>
                <a:ea typeface="Wingdings" panose="05000000000000000000" pitchFamily="2" charset="2"/>
                <a:cs typeface="Wingdings" panose="05000000000000000000" pitchFamily="2" charset="2"/>
              </a:rPr>
              <a:t>Voltage</a:t>
            </a:r>
            <a:endParaRPr lang="en-IN" sz="2000" dirty="0">
              <a:latin typeface="Calibri" panose="020F0502020204030204" pitchFamily="34" charset="0"/>
              <a:ea typeface="Wingdings" panose="05000000000000000000" pitchFamily="2" charset="2"/>
              <a:cs typeface="Wingdings" panose="05000000000000000000" pitchFamily="2" charset="2"/>
            </a:endParaRPr>
          </a:p>
          <a:p>
            <a:r>
              <a:rPr lang="en-US" dirty="0">
                <a:solidFill>
                  <a:srgbClr val="FF0000"/>
                </a:solidFill>
                <a:latin typeface="Calibri" panose="020F0502020204030204" pitchFamily="34" charset="0"/>
                <a:ea typeface="Calibri" panose="020F0502020204030204" pitchFamily="34" charset="0"/>
              </a:rPr>
              <a:t>(Measured</a:t>
            </a:r>
            <a:r>
              <a:rPr lang="en-US" spc="-50" dirty="0">
                <a:solidFill>
                  <a:srgbClr val="FF0000"/>
                </a:solidFill>
                <a:latin typeface="Calibri" panose="020F0502020204030204" pitchFamily="34" charset="0"/>
                <a:ea typeface="Calibri" panose="020F0502020204030204" pitchFamily="34" charset="0"/>
              </a:rPr>
              <a:t> </a:t>
            </a:r>
            <a:r>
              <a:rPr lang="en-US" spc="-10" dirty="0">
                <a:solidFill>
                  <a:srgbClr val="FF0000"/>
                </a:solidFill>
                <a:latin typeface="Calibri" panose="020F0502020204030204" pitchFamily="34" charset="0"/>
                <a:ea typeface="Calibri" panose="020F0502020204030204" pitchFamily="34" charset="0"/>
              </a:rPr>
              <a:t>characteristics)</a:t>
            </a:r>
            <a:endParaRPr lang="en-IN" dirty="0"/>
          </a:p>
        </p:txBody>
      </p:sp>
      <p:sp>
        <p:nvSpPr>
          <p:cNvPr id="14" name="Rectangle 13"/>
          <p:cNvSpPr/>
          <p:nvPr/>
        </p:nvSpPr>
        <p:spPr>
          <a:xfrm>
            <a:off x="2362200" y="3124200"/>
            <a:ext cx="2241589" cy="1323439"/>
          </a:xfrm>
          <a:prstGeom prst="rect">
            <a:avLst/>
          </a:prstGeom>
        </p:spPr>
        <p:txBody>
          <a:bodyPr wrap="square">
            <a:spAutoFit/>
          </a:bodyPr>
          <a:lstStyle/>
          <a:p>
            <a:r>
              <a:rPr lang="en-US" sz="1600" b="1" dirty="0"/>
              <a:t>Examples:</a:t>
            </a:r>
            <a:endParaRPr lang="en-IN" sz="1600" dirty="0"/>
          </a:p>
          <a:p>
            <a:pPr marL="742950" lvl="1" indent="-285750">
              <a:buFont typeface="Courier New" panose="02070309020205020404" pitchFamily="49" charset="0"/>
              <a:buChar char="o"/>
            </a:pPr>
            <a:r>
              <a:rPr lang="en-US" sz="1600" dirty="0"/>
              <a:t>Marital Status</a:t>
            </a:r>
            <a:endParaRPr lang="en-IN" sz="1600" dirty="0"/>
          </a:p>
          <a:p>
            <a:pPr marL="742950" lvl="1" indent="-285750">
              <a:buFont typeface="Courier New" panose="02070309020205020404" pitchFamily="49" charset="0"/>
              <a:buChar char="o"/>
            </a:pPr>
            <a:r>
              <a:rPr lang="en-US" sz="1600" dirty="0"/>
              <a:t>Political Party</a:t>
            </a:r>
            <a:endParaRPr lang="en-IN" sz="1600" dirty="0"/>
          </a:p>
          <a:p>
            <a:pPr marL="742950" lvl="1" indent="-285750">
              <a:buFont typeface="Courier New" panose="02070309020205020404" pitchFamily="49" charset="0"/>
              <a:buChar char="o"/>
            </a:pPr>
            <a:r>
              <a:rPr lang="en-US" sz="1600" dirty="0"/>
              <a:t>Eye Color</a:t>
            </a:r>
            <a:endParaRPr lang="en-IN" sz="1600" dirty="0"/>
          </a:p>
          <a:p>
            <a:pPr marL="285750" indent="-285750">
              <a:buFont typeface="Courier New" panose="02070309020205020404" pitchFamily="49" charset="0"/>
              <a:buChar char="o"/>
            </a:pPr>
            <a:r>
              <a:rPr lang="en-US" sz="1600" dirty="0">
                <a:solidFill>
                  <a:srgbClr val="FF0000"/>
                </a:solidFill>
              </a:rPr>
              <a:t>(Defined categories)</a:t>
            </a:r>
            <a:endParaRPr lang="en-IN" sz="1600" dirty="0">
              <a:solidFill>
                <a:srgbClr val="FF0000"/>
              </a:solidFill>
            </a:endParaRPr>
          </a:p>
        </p:txBody>
      </p:sp>
    </p:spTree>
    <p:extLst>
      <p:ext uri="{BB962C8B-B14F-4D97-AF65-F5344CB8AC3E}">
        <p14:creationId xmlns:p14="http://schemas.microsoft.com/office/powerpoint/2010/main" val="156315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60569"/>
            <a:ext cx="10083800" cy="764364"/>
          </a:xfrm>
        </p:spPr>
        <p:txBody>
          <a:bodyPr/>
          <a:lstStyle/>
          <a:p>
            <a:r>
              <a:rPr lang="en-US" dirty="0"/>
              <a:t>Levels of Data Measurement</a:t>
            </a:r>
            <a:endParaRPr lang="en-IN" dirty="0"/>
          </a:p>
        </p:txBody>
      </p:sp>
      <p:sp>
        <p:nvSpPr>
          <p:cNvPr id="3" name="Text Placeholder 2"/>
          <p:cNvSpPr>
            <a:spLocks noGrp="1"/>
          </p:cNvSpPr>
          <p:nvPr>
            <p:ph type="body" sz="quarter" idx="13"/>
          </p:nvPr>
        </p:nvSpPr>
        <p:spPr>
          <a:xfrm>
            <a:off x="857739" y="924933"/>
            <a:ext cx="10160000" cy="1624671"/>
          </a:xfrm>
        </p:spPr>
        <p:txBody>
          <a:bodyPr>
            <a:normAutofit fontScale="92500" lnSpcReduction="20000"/>
          </a:bodyPr>
          <a:lstStyle/>
          <a:p>
            <a:pPr>
              <a:lnSpc>
                <a:spcPct val="150000"/>
              </a:lnSpc>
              <a:spcBef>
                <a:spcPts val="0"/>
              </a:spcBef>
              <a:buFont typeface="Wingdings" panose="05000000000000000000" pitchFamily="2" charset="2"/>
              <a:buChar char="Ø"/>
            </a:pPr>
            <a:r>
              <a:rPr lang="en-US" sz="2000" dirty="0">
                <a:latin typeface="+mn-lt"/>
              </a:rPr>
              <a:t>Nominal — Lowest level of measurement</a:t>
            </a:r>
          </a:p>
          <a:p>
            <a:pPr>
              <a:lnSpc>
                <a:spcPct val="150000"/>
              </a:lnSpc>
              <a:spcBef>
                <a:spcPts val="0"/>
              </a:spcBef>
              <a:buFont typeface="Wingdings" panose="05000000000000000000" pitchFamily="2" charset="2"/>
              <a:buChar char="Ø"/>
            </a:pPr>
            <a:r>
              <a:rPr lang="en-US" sz="2000" dirty="0">
                <a:latin typeface="+mn-lt"/>
              </a:rPr>
              <a:t>Ordinal</a:t>
            </a:r>
            <a:endParaRPr lang="en-IN" sz="2000" dirty="0">
              <a:latin typeface="+mn-lt"/>
            </a:endParaRPr>
          </a:p>
          <a:p>
            <a:pPr>
              <a:lnSpc>
                <a:spcPct val="150000"/>
              </a:lnSpc>
              <a:spcBef>
                <a:spcPts val="0"/>
              </a:spcBef>
              <a:buFont typeface="Wingdings" panose="05000000000000000000" pitchFamily="2" charset="2"/>
              <a:buChar char="Ø"/>
            </a:pPr>
            <a:r>
              <a:rPr lang="en-US" sz="2000" dirty="0">
                <a:latin typeface="+mn-lt"/>
              </a:rPr>
              <a:t>Interval</a:t>
            </a:r>
            <a:endParaRPr lang="en-IN" sz="2000" dirty="0">
              <a:latin typeface="+mn-lt"/>
            </a:endParaRPr>
          </a:p>
          <a:p>
            <a:pPr>
              <a:lnSpc>
                <a:spcPct val="150000"/>
              </a:lnSpc>
              <a:spcBef>
                <a:spcPts val="0"/>
              </a:spcBef>
              <a:buFont typeface="Wingdings" panose="05000000000000000000" pitchFamily="2" charset="2"/>
              <a:buChar char="Ø"/>
            </a:pPr>
            <a:r>
              <a:rPr lang="en-US" sz="2000" dirty="0">
                <a:latin typeface="+mn-lt"/>
              </a:rPr>
              <a:t>Ratio — Highest level of measurement</a:t>
            </a:r>
            <a:endParaRPr lang="en-IN" sz="2000" dirty="0">
              <a:latin typeface="+mn-lt"/>
            </a:endParaRPr>
          </a:p>
        </p:txBody>
      </p:sp>
      <p:sp>
        <p:nvSpPr>
          <p:cNvPr id="5" name="Rectangle 4"/>
          <p:cNvSpPr/>
          <p:nvPr/>
        </p:nvSpPr>
        <p:spPr>
          <a:xfrm>
            <a:off x="762000" y="2514600"/>
            <a:ext cx="1285929" cy="369332"/>
          </a:xfrm>
          <a:prstGeom prst="rect">
            <a:avLst/>
          </a:prstGeom>
        </p:spPr>
        <p:txBody>
          <a:bodyPr wrap="none">
            <a:spAutoFit/>
          </a:bodyPr>
          <a:lstStyle/>
          <a:p>
            <a:pPr marL="285750" indent="-285750">
              <a:buFont typeface="Wingdings" panose="05000000000000000000" pitchFamily="2" charset="2"/>
              <a:buChar char="q"/>
            </a:pPr>
            <a:r>
              <a:rPr lang="en-US" b="1" dirty="0"/>
              <a:t>Nominal</a:t>
            </a:r>
            <a:endParaRPr lang="en-IN" b="1" dirty="0"/>
          </a:p>
        </p:txBody>
      </p:sp>
      <p:sp>
        <p:nvSpPr>
          <p:cNvPr id="6" name="Rectangle 5"/>
          <p:cNvSpPr/>
          <p:nvPr/>
        </p:nvSpPr>
        <p:spPr>
          <a:xfrm>
            <a:off x="1981200" y="2438400"/>
            <a:ext cx="9210132" cy="646331"/>
          </a:xfrm>
          <a:prstGeom prst="rect">
            <a:avLst/>
          </a:prstGeom>
        </p:spPr>
        <p:txBody>
          <a:bodyPr wrap="square">
            <a:spAutoFit/>
          </a:bodyPr>
          <a:lstStyle/>
          <a:p>
            <a:pPr marL="57150" indent="-342900">
              <a:buFont typeface="Courier New" panose="02070309020205020404" pitchFamily="49" charset="0"/>
              <a:buChar char="o"/>
            </a:pPr>
            <a:r>
              <a:rPr lang="en-US" dirty="0"/>
              <a:t>A </a:t>
            </a:r>
            <a:r>
              <a:rPr lang="en-US" b="1" dirty="0"/>
              <a:t>nominal scale </a:t>
            </a:r>
            <a:r>
              <a:rPr lang="en-US" dirty="0"/>
              <a:t>classifies data into distinct categories in which no ranking is implied</a:t>
            </a:r>
            <a:endParaRPr lang="en-IN" dirty="0"/>
          </a:p>
          <a:p>
            <a:pPr marL="57150" indent="-342900">
              <a:buFont typeface="Courier New" panose="02070309020205020404" pitchFamily="49" charset="0"/>
              <a:buChar char="o"/>
            </a:pPr>
            <a:r>
              <a:rPr lang="en-US" dirty="0">
                <a:solidFill>
                  <a:srgbClr val="FF0000"/>
                </a:solidFill>
              </a:rPr>
              <a:t>Example </a:t>
            </a:r>
            <a:r>
              <a:rPr lang="en-US" dirty="0"/>
              <a:t>: Gender, Marital Status, voting to different party</a:t>
            </a:r>
            <a:endParaRPr lang="en-IN" dirty="0"/>
          </a:p>
        </p:txBody>
      </p:sp>
      <p:sp>
        <p:nvSpPr>
          <p:cNvPr id="7" name="Rectangle 6"/>
          <p:cNvSpPr/>
          <p:nvPr/>
        </p:nvSpPr>
        <p:spPr>
          <a:xfrm>
            <a:off x="685800" y="3124200"/>
            <a:ext cx="1704954" cy="369332"/>
          </a:xfrm>
          <a:prstGeom prst="rect">
            <a:avLst/>
          </a:prstGeom>
        </p:spPr>
        <p:txBody>
          <a:bodyPr wrap="none">
            <a:spAutoFit/>
          </a:bodyPr>
          <a:lstStyle/>
          <a:p>
            <a:pPr marL="285750" indent="-285750">
              <a:buFont typeface="Wingdings" panose="05000000000000000000" pitchFamily="2" charset="2"/>
              <a:buChar char="q"/>
            </a:pPr>
            <a:r>
              <a:rPr lang="en-US" b="1" dirty="0"/>
              <a:t>Ordinal scale</a:t>
            </a:r>
            <a:endParaRPr lang="en-IN" b="1" dirty="0"/>
          </a:p>
        </p:txBody>
      </p:sp>
      <p:sp>
        <p:nvSpPr>
          <p:cNvPr id="8" name="Rectangle 7"/>
          <p:cNvSpPr/>
          <p:nvPr/>
        </p:nvSpPr>
        <p:spPr>
          <a:xfrm>
            <a:off x="2286000" y="3048000"/>
            <a:ext cx="8963046" cy="1384995"/>
          </a:xfrm>
          <a:prstGeom prst="rect">
            <a:avLst/>
          </a:prstGeom>
        </p:spPr>
        <p:txBody>
          <a:bodyPr wrap="square">
            <a:spAutoFit/>
          </a:bodyPr>
          <a:lstStyle/>
          <a:p>
            <a:pPr marL="285750" indent="-285750">
              <a:buFont typeface="Courier New" panose="02070309020205020404" pitchFamily="49" charset="0"/>
              <a:buChar char="o"/>
            </a:pPr>
            <a:r>
              <a:rPr lang="en-US" dirty="0"/>
              <a:t>An </a:t>
            </a:r>
            <a:r>
              <a:rPr lang="en-US" b="1" dirty="0"/>
              <a:t>ordinal scale </a:t>
            </a:r>
            <a:r>
              <a:rPr lang="en-US" dirty="0"/>
              <a:t>classifies data into distinct categories in which ranking is implied</a:t>
            </a:r>
            <a:endParaRPr lang="en-IN" dirty="0"/>
          </a:p>
          <a:p>
            <a:pPr marL="285750" indent="-285750">
              <a:buFont typeface="Courier New" panose="02070309020205020404" pitchFamily="49" charset="0"/>
              <a:buChar char="o"/>
            </a:pPr>
            <a:r>
              <a:rPr lang="en-US" sz="1600" dirty="0">
                <a:solidFill>
                  <a:srgbClr val="FF0000"/>
                </a:solidFill>
              </a:rPr>
              <a:t>Example:</a:t>
            </a:r>
            <a:endParaRPr lang="en-IN" sz="1600" dirty="0">
              <a:solidFill>
                <a:srgbClr val="FF0000"/>
              </a:solidFill>
            </a:endParaRPr>
          </a:p>
          <a:p>
            <a:pPr marL="342900" indent="-342900">
              <a:buFont typeface="+mj-lt"/>
              <a:buAutoNum type="arabicPeriod"/>
            </a:pPr>
            <a:r>
              <a:rPr lang="en-US" sz="1200" dirty="0"/>
              <a:t>Product satisfaction:  Satisfied, Neutral, Unsatisfied</a:t>
            </a:r>
            <a:endParaRPr lang="en-IN" sz="1200" dirty="0"/>
          </a:p>
          <a:p>
            <a:pPr marL="342900" indent="-342900">
              <a:buFont typeface="+mj-lt"/>
              <a:buAutoNum type="arabicPeriod"/>
            </a:pPr>
            <a:r>
              <a:rPr lang="en-US" sz="1200" dirty="0"/>
              <a:t>Faculty rank:  Professor, Associate Professor, Assistant Professor</a:t>
            </a:r>
            <a:endParaRPr lang="en-IN" sz="1200" dirty="0"/>
          </a:p>
          <a:p>
            <a:pPr marL="342900" indent="-342900">
              <a:buFont typeface="+mj-lt"/>
              <a:buAutoNum type="arabicPeriod"/>
            </a:pPr>
            <a:r>
              <a:rPr lang="en-US" sz="1200" dirty="0"/>
              <a:t>Student Grades:  A, B, C, D, F</a:t>
            </a:r>
          </a:p>
          <a:p>
            <a:pPr marL="342900" indent="-342900">
              <a:buFont typeface="+mj-lt"/>
              <a:buAutoNum type="arabicPeriod"/>
            </a:pPr>
            <a:r>
              <a:rPr lang="en-US" sz="1200" dirty="0"/>
              <a:t>Medals won: Gold, Silver, Bronze</a:t>
            </a:r>
            <a:endParaRPr lang="en-IN" sz="1200" dirty="0"/>
          </a:p>
        </p:txBody>
      </p:sp>
      <p:sp>
        <p:nvSpPr>
          <p:cNvPr id="9" name="Rectangle 8"/>
          <p:cNvSpPr/>
          <p:nvPr/>
        </p:nvSpPr>
        <p:spPr>
          <a:xfrm>
            <a:off x="685800" y="4343400"/>
            <a:ext cx="1731949" cy="369332"/>
          </a:xfrm>
          <a:prstGeom prst="rect">
            <a:avLst/>
          </a:prstGeom>
        </p:spPr>
        <p:txBody>
          <a:bodyPr wrap="none">
            <a:spAutoFit/>
          </a:bodyPr>
          <a:lstStyle/>
          <a:p>
            <a:pPr marL="285750" indent="-285750">
              <a:buFont typeface="Wingdings" panose="05000000000000000000" pitchFamily="2" charset="2"/>
              <a:buChar char="q"/>
            </a:pPr>
            <a:r>
              <a:rPr lang="en-US" b="1" dirty="0"/>
              <a:t>Interval scale</a:t>
            </a:r>
            <a:endParaRPr lang="en-IN" b="1" dirty="0"/>
          </a:p>
        </p:txBody>
      </p:sp>
      <p:sp>
        <p:nvSpPr>
          <p:cNvPr id="10" name="Rectangle 9"/>
          <p:cNvSpPr/>
          <p:nvPr/>
        </p:nvSpPr>
        <p:spPr>
          <a:xfrm>
            <a:off x="2362200" y="4362271"/>
            <a:ext cx="9191646" cy="1077218"/>
          </a:xfrm>
          <a:prstGeom prst="rect">
            <a:avLst/>
          </a:prstGeom>
        </p:spPr>
        <p:txBody>
          <a:bodyPr wrap="square">
            <a:spAutoFit/>
          </a:bodyPr>
          <a:lstStyle/>
          <a:p>
            <a:pPr marL="171450" indent="-171450">
              <a:buFont typeface="Courier New" panose="02070309020205020404" pitchFamily="49" charset="0"/>
              <a:buChar char="o"/>
            </a:pPr>
            <a:r>
              <a:rPr lang="en-US" sz="1400" dirty="0"/>
              <a:t>An </a:t>
            </a:r>
            <a:r>
              <a:rPr lang="en-US" sz="1400" b="1" dirty="0"/>
              <a:t>interval scale </a:t>
            </a:r>
            <a:r>
              <a:rPr lang="en-US" sz="1400" dirty="0"/>
              <a:t>is an ordered scale in which the difference between measurements is a meaningful quantity but the measurements do not have a true zero point</a:t>
            </a:r>
            <a:r>
              <a:rPr lang="en-US" sz="1200" dirty="0"/>
              <a:t>.</a:t>
            </a:r>
            <a:endParaRPr lang="en-IN" sz="1200" dirty="0"/>
          </a:p>
          <a:p>
            <a:pPr marL="171450" indent="-171450">
              <a:buFont typeface="Courier New" panose="02070309020205020404" pitchFamily="49" charset="0"/>
              <a:buChar char="o"/>
            </a:pPr>
            <a:r>
              <a:rPr lang="en-US" sz="1200" b="1" dirty="0">
                <a:solidFill>
                  <a:srgbClr val="FF0000"/>
                </a:solidFill>
              </a:rPr>
              <a:t>Example</a:t>
            </a:r>
            <a:endParaRPr lang="en-IN" sz="1200" b="1" dirty="0">
              <a:solidFill>
                <a:srgbClr val="FF0000"/>
              </a:solidFill>
            </a:endParaRPr>
          </a:p>
          <a:p>
            <a:pPr marL="342900" indent="-342900">
              <a:buFont typeface="+mj-lt"/>
              <a:buAutoNum type="arabicPeriod"/>
            </a:pPr>
            <a:r>
              <a:rPr lang="en-US" sz="1200" dirty="0"/>
              <a:t>Temperature in Fahrenheit and Celsius</a:t>
            </a:r>
            <a:endParaRPr lang="en-IN" sz="1200" dirty="0"/>
          </a:p>
          <a:p>
            <a:pPr marL="342900" indent="-342900">
              <a:buFont typeface="+mj-lt"/>
              <a:buAutoNum type="arabicPeriod"/>
            </a:pPr>
            <a:r>
              <a:rPr lang="en-US" sz="1200" dirty="0"/>
              <a:t>Months of the Year: there’s no month called zero and we can’t say January is twice as much as June.</a:t>
            </a:r>
          </a:p>
        </p:txBody>
      </p:sp>
      <p:sp>
        <p:nvSpPr>
          <p:cNvPr id="12" name="Rectangle 11"/>
          <p:cNvSpPr/>
          <p:nvPr/>
        </p:nvSpPr>
        <p:spPr>
          <a:xfrm>
            <a:off x="762000" y="5421868"/>
            <a:ext cx="1516505" cy="369332"/>
          </a:xfrm>
          <a:prstGeom prst="rect">
            <a:avLst/>
          </a:prstGeom>
        </p:spPr>
        <p:txBody>
          <a:bodyPr wrap="none">
            <a:spAutoFit/>
          </a:bodyPr>
          <a:lstStyle/>
          <a:p>
            <a:pPr marL="285750" indent="-285750">
              <a:buFont typeface="Wingdings" panose="05000000000000000000" pitchFamily="2" charset="2"/>
              <a:buChar char="q"/>
            </a:pPr>
            <a:r>
              <a:rPr lang="en-US" b="1" dirty="0"/>
              <a:t>Ratio Scale</a:t>
            </a:r>
            <a:endParaRPr lang="en-IN" b="1" dirty="0"/>
          </a:p>
        </p:txBody>
      </p:sp>
      <p:sp>
        <p:nvSpPr>
          <p:cNvPr id="13" name="Rectangle 12"/>
          <p:cNvSpPr/>
          <p:nvPr/>
        </p:nvSpPr>
        <p:spPr>
          <a:xfrm>
            <a:off x="2286000" y="5410200"/>
            <a:ext cx="9296400" cy="954107"/>
          </a:xfrm>
          <a:prstGeom prst="rect">
            <a:avLst/>
          </a:prstGeom>
        </p:spPr>
        <p:txBody>
          <a:bodyPr wrap="square">
            <a:spAutoFit/>
          </a:bodyPr>
          <a:lstStyle/>
          <a:p>
            <a:pPr marL="171450" indent="-171450">
              <a:buFont typeface="Courier New" panose="02070309020205020404" pitchFamily="49" charset="0"/>
              <a:buChar char="o"/>
            </a:pPr>
            <a:r>
              <a:rPr lang="en-US" sz="1600" dirty="0"/>
              <a:t>A </a:t>
            </a:r>
            <a:r>
              <a:rPr lang="en-US" sz="1600" b="1" dirty="0"/>
              <a:t>ratio scale </a:t>
            </a:r>
            <a:r>
              <a:rPr lang="en-US" sz="1600" dirty="0"/>
              <a:t>is an ordered scale in which the difference between the measurements is a meaningful quantity and the measurements have a true zero point.</a:t>
            </a:r>
            <a:endParaRPr lang="en-IN" sz="1600" dirty="0"/>
          </a:p>
          <a:p>
            <a:pPr marL="171450" indent="-171450">
              <a:buFont typeface="Courier New" panose="02070309020205020404" pitchFamily="49" charset="0"/>
              <a:buChar char="o"/>
            </a:pPr>
            <a:r>
              <a:rPr lang="en-US" sz="1200" dirty="0">
                <a:solidFill>
                  <a:srgbClr val="FF0000"/>
                </a:solidFill>
              </a:rPr>
              <a:t>Examples</a:t>
            </a:r>
          </a:p>
          <a:p>
            <a:r>
              <a:rPr lang="en-US" sz="1200" dirty="0"/>
              <a:t>      Weight , Age , Salary</a:t>
            </a:r>
            <a:endParaRPr lang="en-IN" sz="1200" dirty="0"/>
          </a:p>
        </p:txBody>
      </p:sp>
    </p:spTree>
    <p:extLst>
      <p:ext uri="{BB962C8B-B14F-4D97-AF65-F5344CB8AC3E}">
        <p14:creationId xmlns:p14="http://schemas.microsoft.com/office/powerpoint/2010/main" val="10587117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13754</TotalTime>
  <Words>3654</Words>
  <Application>Microsoft Office PowerPoint</Application>
  <PresentationFormat>Widescreen</PresentationFormat>
  <Paragraphs>633</Paragraphs>
  <Slides>55</Slides>
  <Notes>3</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74" baseType="lpstr">
      <vt:lpstr>Arial</vt:lpstr>
      <vt:lpstr>Arial MT</vt:lpstr>
      <vt:lpstr>Calibri</vt:lpstr>
      <vt:lpstr>Calibri Light</vt:lpstr>
      <vt:lpstr>Cambria</vt:lpstr>
      <vt:lpstr>Cambria Math</vt:lpstr>
      <vt:lpstr>Courier New</vt:lpstr>
      <vt:lpstr>Helvetica</vt:lpstr>
      <vt:lpstr>Helvetica Light</vt:lpstr>
      <vt:lpstr>Helvetica LT Std Cond Light</vt:lpstr>
      <vt:lpstr>Helvetica Neue</vt:lpstr>
      <vt:lpstr>Tahoma</vt:lpstr>
      <vt:lpstr>Times New Roman</vt:lpstr>
      <vt:lpstr>Verdana</vt:lpstr>
      <vt:lpstr>Wingdings</vt:lpstr>
      <vt:lpstr>Office Theme</vt:lpstr>
      <vt:lpstr>1_Office Theme</vt:lpstr>
      <vt:lpstr>2_Office Theme</vt:lpstr>
      <vt:lpstr>Equation</vt:lpstr>
      <vt:lpstr>Introduction to Statistical Methods(ISM)</vt:lpstr>
      <vt:lpstr>PowerPoint Presentation</vt:lpstr>
      <vt:lpstr> Overview of the course </vt:lpstr>
      <vt:lpstr> TEXT BOOKS </vt:lpstr>
      <vt:lpstr>Evaluation Components </vt:lpstr>
      <vt:lpstr> Module 1: (Basic Probability &amp; Statistics) </vt:lpstr>
      <vt:lpstr> Statistics </vt:lpstr>
      <vt:lpstr>Data - Types</vt:lpstr>
      <vt:lpstr>Levels of Data Measurement</vt:lpstr>
      <vt:lpstr>PowerPoint Presentation</vt:lpstr>
      <vt:lpstr>Example</vt:lpstr>
      <vt:lpstr>Measures of Central Tendency</vt:lpstr>
      <vt:lpstr>      Mean</vt:lpstr>
      <vt:lpstr>Mean: Ungrouped Data</vt:lpstr>
      <vt:lpstr>Mean: Grouped Scores</vt:lpstr>
      <vt:lpstr> Mean</vt:lpstr>
      <vt:lpstr>The Mode</vt:lpstr>
      <vt:lpstr>Mode</vt:lpstr>
      <vt:lpstr>The Median</vt:lpstr>
      <vt:lpstr>The Median</vt:lpstr>
      <vt:lpstr> Data : Symmetrical and Asymmetrical </vt:lpstr>
      <vt:lpstr>Data distribution</vt:lpstr>
      <vt:lpstr> Why mean is not enough? </vt:lpstr>
      <vt:lpstr>PowerPoint Presentation</vt:lpstr>
      <vt:lpstr>PowerPoint Presentation</vt:lpstr>
      <vt:lpstr>Do we need any other measure?</vt:lpstr>
      <vt:lpstr>Measure of Variability</vt:lpstr>
      <vt:lpstr>The Ranges</vt:lpstr>
      <vt:lpstr>The Standard Deviation</vt:lpstr>
      <vt:lpstr>The Standard Deviation</vt:lpstr>
      <vt:lpstr>The Standard Deviation</vt:lpstr>
      <vt:lpstr>The Standard Deviation</vt:lpstr>
      <vt:lpstr>The Variance</vt:lpstr>
      <vt:lpstr>The Population Variance</vt:lpstr>
      <vt:lpstr>PowerPoint Presentation</vt:lpstr>
      <vt:lpstr>PowerPoint Presentation</vt:lpstr>
      <vt:lpstr>PowerPoint Presentation</vt:lpstr>
      <vt:lpstr>Standard Deviation and Variance for a Sample</vt:lpstr>
      <vt:lpstr> Sample  Standard Deviation and Variance </vt:lpstr>
      <vt:lpstr>Degrees of Freedom</vt:lpstr>
      <vt:lpstr>Learning Check</vt:lpstr>
      <vt:lpstr>Learning Check</vt:lpstr>
      <vt:lpstr>Descriptive Statistics</vt:lpstr>
      <vt:lpstr>Five point summary of Data</vt:lpstr>
      <vt:lpstr>Interquartile range (IQR)</vt:lpstr>
      <vt:lpstr> Box and Whisker plot </vt:lpstr>
      <vt:lpstr> Box and Whisker plot </vt:lpstr>
      <vt:lpstr>Potential outliers</vt:lpstr>
      <vt:lpstr>Summary</vt:lpstr>
      <vt:lpstr>Practice Problem:</vt:lpstr>
      <vt:lpstr>Discussion</vt:lpstr>
      <vt:lpstr>Practice Problems:</vt:lpstr>
      <vt:lpstr> Practice Problem: </vt:lpstr>
      <vt:lpstr> Practice Problem: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amitosis11@outlook.com</cp:lastModifiedBy>
  <cp:revision>530</cp:revision>
  <dcterms:created xsi:type="dcterms:W3CDTF">2018-10-16T06:13:57Z</dcterms:created>
  <dcterms:modified xsi:type="dcterms:W3CDTF">2025-07-26T13:03:05Z</dcterms:modified>
</cp:coreProperties>
</file>